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59" r:id="rId6"/>
    <p:sldId id="260" r:id="rId7"/>
    <p:sldId id="261" r:id="rId8"/>
    <p:sldId id="263" r:id="rId9"/>
    <p:sldId id="264" r:id="rId10"/>
    <p:sldId id="268" r:id="rId11"/>
    <p:sldId id="265" r:id="rId12"/>
    <p:sldId id="269" r:id="rId13"/>
    <p:sldId id="266" r:id="rId14"/>
    <p:sldId id="270" r:id="rId15"/>
    <p:sldId id="267" r:id="rId16"/>
    <p:sldId id="271" r:id="rId1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70"/>
  </p:normalViewPr>
  <p:slideViewPr>
    <p:cSldViewPr snapToGrid="0" snapToObjects="1">
      <p:cViewPr varScale="1">
        <p:scale>
          <a:sx n="143" d="100"/>
          <a:sy n="143" d="100"/>
        </p:scale>
        <p:origin x="186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C42B338-65E3-3640-803A-C517BADC8CEC}" type="datetimeFigureOut">
              <a:rPr lang="it-IT" smtClean="0"/>
              <a:t>02/02/18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331899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C42B338-65E3-3640-803A-C517BADC8CEC}" type="datetimeFigureOut">
              <a:rPr lang="it-IT" smtClean="0"/>
              <a:t>02/02/18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64495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C42B338-65E3-3640-803A-C517BADC8CEC}" type="datetimeFigureOut">
              <a:rPr lang="it-IT" smtClean="0"/>
              <a:t>02/02/18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72858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C42B338-65E3-3640-803A-C517BADC8CEC}" type="datetimeFigureOut">
              <a:rPr lang="it-IT" smtClean="0"/>
              <a:t>02/02/18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27869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0C42B338-65E3-3640-803A-C517BADC8CEC}" type="datetimeFigureOut">
              <a:rPr lang="it-IT" smtClean="0"/>
              <a:t>02/02/18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262485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C42B338-65E3-3640-803A-C517BADC8CEC}" type="datetimeFigureOut">
              <a:rPr lang="it-IT" smtClean="0"/>
              <a:t>02/02/18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353530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C42B338-65E3-3640-803A-C517BADC8CEC}" type="datetimeFigureOut">
              <a:rPr lang="it-IT" smtClean="0"/>
              <a:t>02/02/18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123213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0C42B338-65E3-3640-803A-C517BADC8CEC}" type="datetimeFigureOut">
              <a:rPr lang="it-IT" smtClean="0"/>
              <a:t>02/02/18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229147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C42B338-65E3-3640-803A-C517BADC8CEC}" type="datetimeFigureOut">
              <a:rPr lang="it-IT" smtClean="0"/>
              <a:t>02/02/18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226126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C42B338-65E3-3640-803A-C517BADC8CEC}" type="datetimeFigureOut">
              <a:rPr lang="it-IT" smtClean="0"/>
              <a:t>02/02/18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196274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C42B338-65E3-3640-803A-C517BADC8CEC}" type="datetimeFigureOut">
              <a:rPr lang="it-IT" smtClean="0"/>
              <a:t>02/02/18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CCE89-C699-F043-8A98-D1E481F8C37D}" type="slidenum">
              <a:rPr lang="it-IT" smtClean="0"/>
              <a:t>‹n.›</a:t>
            </a:fld>
            <a:endParaRPr lang="it-IT"/>
          </a:p>
        </p:txBody>
      </p:sp>
    </p:spTree>
    <p:extLst>
      <p:ext uri="{BB962C8B-B14F-4D97-AF65-F5344CB8AC3E}">
        <p14:creationId xmlns:p14="http://schemas.microsoft.com/office/powerpoint/2010/main" val="3038746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2B338-65E3-3640-803A-C517BADC8CEC}" type="datetimeFigureOut">
              <a:rPr lang="it-IT" smtClean="0"/>
              <a:t>02/02/18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CE89-C699-F043-8A98-D1E481F8C37D}" type="slidenum">
              <a:rPr lang="it-IT" smtClean="0"/>
              <a:t>‹n.›</a:t>
            </a:fld>
            <a:endParaRPr lang="it-IT"/>
          </a:p>
        </p:txBody>
      </p:sp>
    </p:spTree>
    <p:extLst>
      <p:ext uri="{BB962C8B-B14F-4D97-AF65-F5344CB8AC3E}">
        <p14:creationId xmlns:p14="http://schemas.microsoft.com/office/powerpoint/2010/main" val="117622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onoskop.org/images/7/77/Kant_Immanuel_Critique_of_Judgment_1987.pdf" TargetMode="External"/><Relationship Id="rId3" Type="http://schemas.openxmlformats.org/officeDocument/2006/relationships/hyperlink" Target="http://schoolnet.org.za/twt/09/M9_argumenta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arguments</a:t>
            </a:r>
            <a:endParaRPr lang="it-IT" dirty="0"/>
          </a:p>
        </p:txBody>
      </p:sp>
      <p:sp>
        <p:nvSpPr>
          <p:cNvPr id="3" name="Sottotitolo 2"/>
          <p:cNvSpPr>
            <a:spLocks noGrp="1"/>
          </p:cNvSpPr>
          <p:nvPr>
            <p:ph type="subTitle" idx="1"/>
          </p:nvPr>
        </p:nvSpPr>
        <p:spPr/>
        <p:txBody>
          <a:bodyPr/>
          <a:lstStyle/>
          <a:p>
            <a:r>
              <a:rPr lang="it-IT" dirty="0" smtClean="0"/>
              <a:t>Basic </a:t>
            </a:r>
            <a:r>
              <a:rPr lang="it-IT" dirty="0" err="1" smtClean="0"/>
              <a:t>stuff</a:t>
            </a:r>
            <a:r>
              <a:rPr lang="it-IT" dirty="0" smtClean="0"/>
              <a:t>: </a:t>
            </a:r>
            <a:r>
              <a:rPr lang="it-IT" dirty="0" err="1" smtClean="0"/>
              <a:t>sharing</a:t>
            </a:r>
            <a:r>
              <a:rPr lang="it-IT" dirty="0" smtClean="0"/>
              <a:t> </a:t>
            </a:r>
            <a:r>
              <a:rPr lang="it-IT" dirty="0" err="1" smtClean="0"/>
              <a:t>terminology</a:t>
            </a:r>
            <a:endParaRPr lang="it-IT" dirty="0" smtClean="0"/>
          </a:p>
          <a:p>
            <a:r>
              <a:rPr lang="it-IT" dirty="0" smtClean="0"/>
              <a:t>Genoa 01.02.2018</a:t>
            </a:r>
          </a:p>
          <a:p>
            <a:r>
              <a:rPr lang="it-IT" dirty="0" smtClean="0"/>
              <a:t>Carlo </a:t>
            </a:r>
            <a:r>
              <a:rPr lang="it-IT" dirty="0" err="1" smtClean="0"/>
              <a:t>Penco</a:t>
            </a:r>
            <a:endParaRPr lang="it-IT" dirty="0"/>
          </a:p>
        </p:txBody>
      </p:sp>
    </p:spTree>
    <p:extLst>
      <p:ext uri="{BB962C8B-B14F-4D97-AF65-F5344CB8AC3E}">
        <p14:creationId xmlns:p14="http://schemas.microsoft.com/office/powerpoint/2010/main" val="374129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Missing</a:t>
            </a:r>
            <a:r>
              <a:rPr lang="it-IT" dirty="0" smtClean="0"/>
              <a:t> premise</a:t>
            </a:r>
            <a:endParaRPr lang="it-IT" dirty="0"/>
          </a:p>
        </p:txBody>
      </p:sp>
      <p:sp>
        <p:nvSpPr>
          <p:cNvPr id="3" name="Segnaposto contenuto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it-IT" dirty="0" smtClean="0"/>
          </a:p>
          <a:p>
            <a:pPr marL="0" indent="0" defTabSz="914400">
              <a:spcBef>
                <a:spcPts val="0"/>
              </a:spcBef>
              <a:buNone/>
            </a:pPr>
            <a:r>
              <a:rPr lang="it-IT" dirty="0" err="1" smtClean="0"/>
              <a:t>Freedom</a:t>
            </a:r>
            <a:r>
              <a:rPr lang="it-IT" dirty="0" smtClean="0"/>
              <a:t> </a:t>
            </a:r>
            <a:r>
              <a:rPr lang="it-IT" dirty="0" err="1" smtClean="0"/>
              <a:t>is</a:t>
            </a:r>
            <a:r>
              <a:rPr lang="it-IT" dirty="0" smtClean="0"/>
              <a:t> a positive </a:t>
            </a:r>
            <a:r>
              <a:rPr lang="it-IT" dirty="0" err="1" smtClean="0"/>
              <a:t>value</a:t>
            </a:r>
            <a:r>
              <a:rPr lang="it-IT" dirty="0" smtClean="0"/>
              <a:t> </a:t>
            </a:r>
          </a:p>
          <a:p>
            <a:pPr marL="0" indent="0" defTabSz="914400">
              <a:spcBef>
                <a:spcPts val="0"/>
              </a:spcBef>
              <a:buNone/>
            </a:pPr>
            <a:endParaRPr lang="it-IT" dirty="0" smtClean="0"/>
          </a:p>
          <a:p>
            <a:pPr marL="0" indent="0" defTabSz="914400">
              <a:spcBef>
                <a:spcPts val="0"/>
              </a:spcBef>
              <a:buNone/>
            </a:pPr>
            <a:r>
              <a:rPr lang="it-IT" dirty="0" err="1" smtClean="0"/>
              <a:t>doing</a:t>
            </a:r>
            <a:r>
              <a:rPr lang="it-IT" dirty="0" smtClean="0"/>
              <a:t> </a:t>
            </a:r>
            <a:r>
              <a:rPr lang="it-IT" dirty="0" err="1"/>
              <a:t>violence</a:t>
            </a:r>
            <a:r>
              <a:rPr lang="it-IT" dirty="0"/>
              <a:t> to </a:t>
            </a:r>
            <a:r>
              <a:rPr lang="it-IT" dirty="0" err="1"/>
              <a:t>freedom</a:t>
            </a:r>
            <a:r>
              <a:rPr lang="it-IT" dirty="0"/>
              <a:t> </a:t>
            </a:r>
            <a:r>
              <a:rPr lang="it-IT" dirty="0" err="1" smtClean="0"/>
              <a:t>puts</a:t>
            </a:r>
            <a:r>
              <a:rPr lang="it-IT" dirty="0" smtClean="0"/>
              <a:t> </a:t>
            </a:r>
            <a:r>
              <a:rPr lang="it-IT" dirty="0"/>
              <a:t>a </a:t>
            </a:r>
            <a:r>
              <a:rPr lang="it-IT" dirty="0" err="1"/>
              <a:t>form</a:t>
            </a:r>
            <a:r>
              <a:rPr lang="it-IT" dirty="0"/>
              <a:t> of art </a:t>
            </a:r>
            <a:r>
              <a:rPr lang="it-IT" dirty="0" err="1" smtClean="0"/>
              <a:t>as</a:t>
            </a:r>
            <a:r>
              <a:rPr lang="it-IT" dirty="0" smtClean="0"/>
              <a:t> </a:t>
            </a:r>
            <a:r>
              <a:rPr lang="it-IT" dirty="0" err="1" smtClean="0"/>
              <a:t>inferior</a:t>
            </a:r>
            <a:endParaRPr lang="it-IT" dirty="0"/>
          </a:p>
          <a:p>
            <a:pPr marL="0" indent="0" defTabSz="914400">
              <a:spcBef>
                <a:spcPts val="0"/>
              </a:spcBef>
              <a:buNone/>
            </a:pPr>
            <a:endParaRPr lang="it-IT" dirty="0" smtClean="0"/>
          </a:p>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spTree>
    <p:extLst>
      <p:ext uri="{BB962C8B-B14F-4D97-AF65-F5344CB8AC3E}">
        <p14:creationId xmlns:p14="http://schemas.microsoft.com/office/powerpoint/2010/main" val="145623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Unexpressed</a:t>
            </a:r>
            <a:r>
              <a:rPr lang="it-IT" dirty="0" smtClean="0"/>
              <a:t> warrants</a:t>
            </a:r>
            <a:endParaRPr lang="it-IT" dirty="0"/>
          </a:p>
        </p:txBody>
      </p:sp>
      <p:sp>
        <p:nvSpPr>
          <p:cNvPr id="3" name="Segnaposto contenuto 2"/>
          <p:cNvSpPr>
            <a:spLocks noGrp="1"/>
          </p:cNvSpPr>
          <p:nvPr>
            <p:ph idx="1"/>
          </p:nvPr>
        </p:nvSpPr>
        <p:spPr/>
        <p:txBody>
          <a:bodyPr>
            <a:normAutofit/>
          </a:bodyPr>
          <a:lstStyle/>
          <a:p>
            <a:pPr marL="0" indent="0">
              <a:buNone/>
            </a:pPr>
            <a:r>
              <a:rPr lang="it-IT" sz="2200" dirty="0" err="1" smtClean="0"/>
              <a:t>Being</a:t>
            </a:r>
            <a:r>
              <a:rPr lang="it-IT" sz="2200" dirty="0" smtClean="0"/>
              <a:t> </a:t>
            </a:r>
            <a:r>
              <a:rPr lang="it-IT" sz="2200" dirty="0"/>
              <a:t>free </a:t>
            </a:r>
            <a:r>
              <a:rPr lang="it-IT" sz="2200" dirty="0" smtClean="0"/>
              <a:t>from music </a:t>
            </a:r>
            <a:r>
              <a:rPr lang="it-IT" sz="2200" dirty="0" err="1" smtClean="0"/>
              <a:t>is</a:t>
            </a:r>
            <a:r>
              <a:rPr lang="it-IT" sz="2200" dirty="0" smtClean="0"/>
              <a:t> </a:t>
            </a:r>
            <a:r>
              <a:rPr lang="it-IT" sz="2200" dirty="0" err="1" smtClean="0"/>
              <a:t>absence</a:t>
            </a:r>
            <a:r>
              <a:rPr lang="it-IT" sz="2200" dirty="0" smtClean="0"/>
              <a:t> </a:t>
            </a:r>
            <a:r>
              <a:rPr lang="it-IT" sz="2200" dirty="0"/>
              <a:t>of </a:t>
            </a:r>
            <a:r>
              <a:rPr lang="it-IT" sz="2200" dirty="0" smtClean="0"/>
              <a:t>sound</a:t>
            </a:r>
          </a:p>
          <a:p>
            <a:pPr marL="0" indent="0">
              <a:buNone/>
            </a:pPr>
            <a:r>
              <a:rPr lang="it-IT" sz="2200" dirty="0" err="1" smtClean="0"/>
              <a:t>Being</a:t>
            </a:r>
            <a:r>
              <a:rPr lang="it-IT" sz="2200" dirty="0" smtClean="0"/>
              <a:t> free from </a:t>
            </a:r>
            <a:r>
              <a:rPr lang="it-IT" sz="2200" dirty="0" err="1" smtClean="0"/>
              <a:t>visual</a:t>
            </a:r>
            <a:r>
              <a:rPr lang="it-IT" sz="2200" dirty="0" smtClean="0"/>
              <a:t> art </a:t>
            </a:r>
            <a:r>
              <a:rPr lang="it-IT" sz="2200" dirty="0" err="1" smtClean="0"/>
              <a:t>is</a:t>
            </a:r>
            <a:r>
              <a:rPr lang="it-IT" sz="2200" dirty="0" smtClean="0"/>
              <a:t> </a:t>
            </a:r>
            <a:r>
              <a:rPr lang="it-IT" sz="2200" dirty="0" err="1" smtClean="0"/>
              <a:t>absence</a:t>
            </a:r>
            <a:r>
              <a:rPr lang="it-IT" sz="2200" dirty="0" smtClean="0"/>
              <a:t> of </a:t>
            </a:r>
            <a:r>
              <a:rPr lang="it-IT" sz="2200" dirty="0" err="1" smtClean="0"/>
              <a:t>vision</a:t>
            </a:r>
            <a:endParaRPr lang="it-IT" sz="2200" dirty="0" smtClean="0"/>
          </a:p>
          <a:p>
            <a:pPr marL="0" indent="0">
              <a:buNone/>
            </a:pPr>
            <a:r>
              <a:rPr lang="it-IT" sz="2200" dirty="0" err="1" smtClean="0"/>
              <a:t>But</a:t>
            </a:r>
            <a:r>
              <a:rPr lang="it-IT" sz="2200" dirty="0" smtClean="0"/>
              <a:t> </a:t>
            </a:r>
            <a:r>
              <a:rPr lang="it-IT" sz="2200" dirty="0"/>
              <a:t>Music </a:t>
            </a:r>
            <a:r>
              <a:rPr lang="it-IT" sz="2200" dirty="0" err="1"/>
              <a:t>constrains</a:t>
            </a:r>
            <a:r>
              <a:rPr lang="it-IT" sz="2200" dirty="0"/>
              <a:t> a </a:t>
            </a:r>
            <a:r>
              <a:rPr lang="it-IT" sz="2200" dirty="0" err="1"/>
              <a:t>subject</a:t>
            </a:r>
            <a:r>
              <a:rPr lang="it-IT" sz="2200" dirty="0"/>
              <a:t> to </a:t>
            </a:r>
            <a:r>
              <a:rPr lang="it-IT" sz="2200" dirty="0" err="1"/>
              <a:t>hear</a:t>
            </a:r>
            <a:r>
              <a:rPr lang="it-IT" sz="2200" dirty="0"/>
              <a:t> the sound </a:t>
            </a:r>
          </a:p>
          <a:p>
            <a:pPr marL="0" indent="0">
              <a:buNone/>
            </a:pPr>
            <a:r>
              <a:rPr lang="it-IT" sz="2200" dirty="0" err="1" smtClean="0"/>
              <a:t>What</a:t>
            </a:r>
            <a:r>
              <a:rPr lang="it-IT" sz="2200" dirty="0" smtClean="0"/>
              <a:t> </a:t>
            </a:r>
            <a:r>
              <a:rPr lang="it-IT" sz="2200" dirty="0" err="1" smtClean="0"/>
              <a:t>then</a:t>
            </a:r>
            <a:r>
              <a:rPr lang="it-IT" sz="2200" dirty="0" smtClean="0"/>
              <a:t>?</a:t>
            </a:r>
          </a:p>
          <a:p>
            <a:pPr marL="0" indent="0">
              <a:buNone/>
            </a:pPr>
            <a:r>
              <a:rPr lang="it-IT" sz="2200" i="1" dirty="0" smtClean="0"/>
              <a:t>Kant </a:t>
            </a:r>
            <a:r>
              <a:rPr lang="it-IT" sz="2200" i="1" dirty="0" err="1" smtClean="0"/>
              <a:t>is</a:t>
            </a:r>
            <a:r>
              <a:rPr lang="it-IT" sz="2200" i="1" dirty="0" smtClean="0"/>
              <a:t> </a:t>
            </a:r>
            <a:r>
              <a:rPr lang="it-IT" sz="2200" i="1" dirty="0" err="1" smtClean="0"/>
              <a:t>speaking</a:t>
            </a:r>
            <a:r>
              <a:rPr lang="it-IT" sz="2200" i="1" dirty="0" smtClean="0"/>
              <a:t> of negative </a:t>
            </a:r>
            <a:r>
              <a:rPr lang="it-IT" sz="2200" i="1" dirty="0" err="1" smtClean="0"/>
              <a:t>Freedom</a:t>
            </a:r>
            <a:endParaRPr lang="it-IT" sz="2200" i="1" dirty="0" smtClean="0"/>
          </a:p>
          <a:p>
            <a:pPr marL="0" indent="0">
              <a:buNone/>
            </a:pPr>
            <a:r>
              <a:rPr lang="it-IT" sz="2200" dirty="0" smtClean="0"/>
              <a:t>Negative </a:t>
            </a:r>
            <a:r>
              <a:rPr lang="it-IT" sz="2200" dirty="0" err="1" smtClean="0"/>
              <a:t>Freedom</a:t>
            </a:r>
            <a:r>
              <a:rPr lang="it-IT" sz="2200" dirty="0" smtClean="0"/>
              <a:t> = mere</a:t>
            </a:r>
            <a:r>
              <a:rPr lang="it-IT" sz="2200" dirty="0"/>
              <a:t> </a:t>
            </a:r>
            <a:r>
              <a:rPr lang="it-IT" sz="2200" i="1" dirty="0" err="1"/>
              <a:t>absence</a:t>
            </a:r>
            <a:r>
              <a:rPr lang="it-IT" sz="2200" dirty="0"/>
              <a:t> of </a:t>
            </a:r>
            <a:r>
              <a:rPr lang="it-IT" sz="2200" dirty="0" err="1"/>
              <a:t>something</a:t>
            </a:r>
            <a:r>
              <a:rPr lang="it-IT" sz="2200" dirty="0"/>
              <a:t> (i.e. of </a:t>
            </a:r>
            <a:r>
              <a:rPr lang="it-IT" sz="2200" dirty="0" err="1"/>
              <a:t>obstacles</a:t>
            </a:r>
            <a:r>
              <a:rPr lang="it-IT" sz="2200" dirty="0"/>
              <a:t>, </a:t>
            </a:r>
            <a:r>
              <a:rPr lang="it-IT" sz="2200" dirty="0" err="1"/>
              <a:t>barriers</a:t>
            </a:r>
            <a:r>
              <a:rPr lang="it-IT" sz="2200" dirty="0"/>
              <a:t>, </a:t>
            </a:r>
            <a:r>
              <a:rPr lang="it-IT" sz="2200" dirty="0" err="1" smtClean="0"/>
              <a:t>constraints</a:t>
            </a:r>
            <a:r>
              <a:rPr lang="it-IT" sz="2200" dirty="0" smtClean="0"/>
              <a:t>)</a:t>
            </a:r>
          </a:p>
          <a:p>
            <a:pPr marL="0" indent="0">
              <a:buNone/>
            </a:pPr>
            <a:endParaRPr lang="it-IT" sz="2200" dirty="0" smtClean="0"/>
          </a:p>
          <a:p>
            <a:pPr marL="0" indent="0">
              <a:buNone/>
            </a:pPr>
            <a:r>
              <a:rPr lang="it-IT" sz="2200" dirty="0" smtClean="0"/>
              <a:t>Music </a:t>
            </a:r>
            <a:r>
              <a:rPr lang="it-IT" sz="2200" dirty="0" err="1" smtClean="0"/>
              <a:t>gives</a:t>
            </a:r>
            <a:r>
              <a:rPr lang="it-IT" sz="2200" dirty="0" smtClean="0"/>
              <a:t> no </a:t>
            </a:r>
            <a:r>
              <a:rPr lang="it-IT" sz="2200" dirty="0" err="1" smtClean="0"/>
              <a:t>freedom</a:t>
            </a:r>
            <a:r>
              <a:rPr lang="it-IT" sz="2200" dirty="0" smtClean="0"/>
              <a:t> (</a:t>
            </a:r>
            <a:r>
              <a:rPr lang="it-IT" sz="2200" dirty="0" err="1" smtClean="0"/>
              <a:t>you</a:t>
            </a:r>
            <a:r>
              <a:rPr lang="it-IT" sz="2200" dirty="0" smtClean="0"/>
              <a:t> are </a:t>
            </a:r>
            <a:r>
              <a:rPr lang="it-IT" sz="2200" dirty="0" err="1" smtClean="0"/>
              <a:t>compelled</a:t>
            </a:r>
            <a:r>
              <a:rPr lang="it-IT" sz="2200" dirty="0" smtClean="0"/>
              <a:t> to </a:t>
            </a:r>
            <a:r>
              <a:rPr lang="it-IT" sz="2200" dirty="0" err="1" smtClean="0"/>
              <a:t>hear</a:t>
            </a:r>
            <a:r>
              <a:rPr lang="it-IT" sz="2200" dirty="0" smtClean="0"/>
              <a:t>)</a:t>
            </a:r>
          </a:p>
          <a:p>
            <a:pPr marL="0" indent="0">
              <a:buNone/>
            </a:pPr>
            <a:r>
              <a:rPr lang="it-IT" sz="2200" dirty="0" smtClean="0"/>
              <a:t>Visual art </a:t>
            </a:r>
            <a:r>
              <a:rPr lang="it-IT" sz="2200" dirty="0" err="1" smtClean="0"/>
              <a:t>gives</a:t>
            </a:r>
            <a:r>
              <a:rPr lang="it-IT" sz="2200" dirty="0" smtClean="0"/>
              <a:t> </a:t>
            </a:r>
            <a:r>
              <a:rPr lang="it-IT" sz="2200" dirty="0" err="1" smtClean="0"/>
              <a:t>you</a:t>
            </a:r>
            <a:r>
              <a:rPr lang="it-IT" sz="2200" dirty="0" smtClean="0"/>
              <a:t> </a:t>
            </a:r>
            <a:r>
              <a:rPr lang="it-IT" sz="2200" dirty="0" err="1" smtClean="0"/>
              <a:t>freedom</a:t>
            </a:r>
            <a:r>
              <a:rPr lang="it-IT" sz="2200" dirty="0" smtClean="0"/>
              <a:t> (</a:t>
            </a:r>
            <a:r>
              <a:rPr lang="it-IT" sz="2200" dirty="0" err="1" smtClean="0"/>
              <a:t>enough</a:t>
            </a:r>
            <a:r>
              <a:rPr lang="it-IT" sz="2200" dirty="0" smtClean="0"/>
              <a:t> to cose </a:t>
            </a:r>
            <a:r>
              <a:rPr lang="it-IT" sz="2200" dirty="0" err="1" smtClean="0"/>
              <a:t>you</a:t>
            </a:r>
            <a:r>
              <a:rPr lang="it-IT" sz="2200" dirty="0" smtClean="0"/>
              <a:t> </a:t>
            </a:r>
            <a:r>
              <a:rPr lang="it-IT" sz="2200" dirty="0" err="1" smtClean="0"/>
              <a:t>eyes</a:t>
            </a:r>
            <a:r>
              <a:rPr lang="it-IT" sz="2200" dirty="0" smtClean="0"/>
              <a:t>)</a:t>
            </a:r>
          </a:p>
          <a:p>
            <a:pPr marL="0" indent="0">
              <a:buNone/>
            </a:pPr>
            <a:r>
              <a:rPr lang="it-IT" sz="2200" dirty="0" smtClean="0"/>
              <a:t>Visual art </a:t>
            </a:r>
            <a:r>
              <a:rPr lang="it-IT" sz="2200" dirty="0" err="1" smtClean="0"/>
              <a:t>is</a:t>
            </a:r>
            <a:r>
              <a:rPr lang="it-IT" sz="2200" dirty="0" smtClean="0"/>
              <a:t> to be </a:t>
            </a:r>
            <a:r>
              <a:rPr lang="it-IT" sz="2200" dirty="0" err="1" smtClean="0"/>
              <a:t>preferred</a:t>
            </a:r>
            <a:endParaRPr lang="it-IT" sz="2200" dirty="0" smtClean="0"/>
          </a:p>
        </p:txBody>
      </p:sp>
    </p:spTree>
    <p:extLst>
      <p:ext uri="{BB962C8B-B14F-4D97-AF65-F5344CB8AC3E}">
        <p14:creationId xmlns:p14="http://schemas.microsoft.com/office/powerpoint/2010/main" val="1752027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Negative and positive </a:t>
            </a:r>
            <a:r>
              <a:rPr lang="it-IT" dirty="0" err="1" smtClean="0"/>
              <a:t>freedom</a:t>
            </a:r>
            <a:endParaRPr lang="it-IT" dirty="0"/>
          </a:p>
        </p:txBody>
      </p:sp>
      <p:sp>
        <p:nvSpPr>
          <p:cNvPr id="3" name="Segnaposto contenuto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200" dirty="0" smtClean="0"/>
              <a:t>Kant </a:t>
            </a:r>
            <a:r>
              <a:rPr lang="it-IT" sz="2200" dirty="0" err="1" smtClean="0"/>
              <a:t>is</a:t>
            </a:r>
            <a:r>
              <a:rPr lang="it-IT" sz="2200" dirty="0" smtClean="0"/>
              <a:t> </a:t>
            </a:r>
            <a:r>
              <a:rPr lang="it-IT" sz="2200" dirty="0" err="1" smtClean="0"/>
              <a:t>thought</a:t>
            </a:r>
            <a:r>
              <a:rPr lang="it-IT" sz="2200" dirty="0" smtClean="0"/>
              <a:t> to be </a:t>
            </a:r>
            <a:r>
              <a:rPr lang="it-IT" sz="2200" dirty="0" err="1" smtClean="0"/>
              <a:t>at</a:t>
            </a:r>
            <a:r>
              <a:rPr lang="it-IT" sz="2200" dirty="0" smtClean="0"/>
              <a:t> the </a:t>
            </a:r>
            <a:r>
              <a:rPr lang="it-IT" sz="2200" dirty="0" err="1" smtClean="0"/>
              <a:t>origin</a:t>
            </a:r>
            <a:r>
              <a:rPr lang="it-IT" sz="2200" dirty="0" smtClean="0"/>
              <a:t> of the </a:t>
            </a:r>
            <a:r>
              <a:rPr lang="it-IT" sz="2200" dirty="0" err="1" smtClean="0"/>
              <a:t>distinction</a:t>
            </a:r>
            <a:r>
              <a:rPr lang="it-IT" sz="2200" dirty="0" smtClean="0"/>
              <a:t> of negative and positive </a:t>
            </a:r>
            <a:r>
              <a:rPr lang="it-IT" sz="2200" dirty="0" err="1" smtClean="0"/>
              <a:t>freedom</a:t>
            </a:r>
            <a:r>
              <a:rPr lang="it-IT" sz="2200" dirty="0" smtClean="0"/>
              <a:t>, </a:t>
            </a:r>
            <a:r>
              <a:rPr lang="it-IT" sz="2200" dirty="0" err="1" smtClean="0"/>
              <a:t>distinction</a:t>
            </a:r>
            <a:r>
              <a:rPr lang="it-IT" sz="2200" dirty="0" smtClean="0"/>
              <a:t> </a:t>
            </a:r>
            <a:r>
              <a:rPr lang="it-IT" sz="2200" dirty="0" err="1" smtClean="0"/>
              <a:t>developed</a:t>
            </a:r>
            <a:r>
              <a:rPr lang="it-IT" sz="2200" dirty="0" smtClean="0"/>
              <a:t> by </a:t>
            </a:r>
            <a:r>
              <a:rPr lang="it-IT" sz="2200" dirty="0" err="1" smtClean="0"/>
              <a:t>Isaiah</a:t>
            </a:r>
            <a:r>
              <a:rPr lang="it-IT" sz="2200" dirty="0" smtClean="0"/>
              <a:t> </a:t>
            </a:r>
            <a:r>
              <a:rPr lang="it-IT" sz="2200" dirty="0" err="1" smtClean="0"/>
              <a:t>Berlin</a:t>
            </a:r>
            <a:endParaRPr lang="it-IT" sz="2200" dirty="0"/>
          </a:p>
          <a:p>
            <a:pPr marL="0" marR="0" lvl="0" indent="0" defTabSz="914400" eaLnBrk="1" fontAlgn="auto" latinLnBrk="0" hangingPunct="1">
              <a:lnSpc>
                <a:spcPct val="100000"/>
              </a:lnSpc>
              <a:spcBef>
                <a:spcPts val="0"/>
              </a:spcBef>
              <a:spcAft>
                <a:spcPts val="0"/>
              </a:spcAft>
              <a:buClrTx/>
              <a:buSzTx/>
              <a:buFontTx/>
              <a:buNone/>
              <a:tabLst/>
              <a:defRPr/>
            </a:pPr>
            <a:r>
              <a:rPr lang="it-IT" sz="2200"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it-IT" sz="2200" dirty="0" smtClean="0"/>
          </a:p>
          <a:p>
            <a:pPr marL="0" lvl="0" indent="0" defTabSz="914400">
              <a:spcBef>
                <a:spcPts val="0"/>
              </a:spcBef>
              <a:buNone/>
            </a:pPr>
            <a:r>
              <a:rPr lang="it-IT" sz="2200" dirty="0" smtClean="0"/>
              <a:t>NEGATIVE FREEDOM </a:t>
            </a:r>
            <a:r>
              <a:rPr lang="it-IT" sz="2200" dirty="0"/>
              <a:t> </a:t>
            </a:r>
            <a:r>
              <a:rPr lang="it-IT" sz="2200" dirty="0" err="1" smtClean="0"/>
              <a:t>is</a:t>
            </a:r>
            <a:r>
              <a:rPr lang="it-IT" sz="2200" dirty="0" smtClean="0"/>
              <a:t> </a:t>
            </a:r>
            <a:r>
              <a:rPr lang="it-IT" sz="2200" dirty="0" err="1" smtClean="0"/>
              <a:t>interested</a:t>
            </a:r>
            <a:r>
              <a:rPr lang="it-IT" sz="2200" dirty="0" smtClean="0"/>
              <a:t> in the </a:t>
            </a:r>
            <a:r>
              <a:rPr lang="it-IT" sz="2200" dirty="0" err="1" smtClean="0"/>
              <a:t>degree</a:t>
            </a:r>
            <a:r>
              <a:rPr lang="it-IT" sz="2200" dirty="0" smtClean="0"/>
              <a:t> </a:t>
            </a:r>
            <a:r>
              <a:rPr lang="it-IT" sz="2200" dirty="0"/>
              <a:t>to </a:t>
            </a:r>
            <a:r>
              <a:rPr lang="it-IT" sz="2200" dirty="0" err="1"/>
              <a:t>which</a:t>
            </a:r>
            <a:r>
              <a:rPr lang="it-IT" sz="2200" dirty="0"/>
              <a:t> </a:t>
            </a:r>
            <a:r>
              <a:rPr lang="it-IT" sz="2200" dirty="0" err="1"/>
              <a:t>individuals</a:t>
            </a:r>
            <a:r>
              <a:rPr lang="it-IT" sz="2200" dirty="0"/>
              <a:t> or </a:t>
            </a:r>
            <a:r>
              <a:rPr lang="it-IT" sz="2200" dirty="0" err="1"/>
              <a:t>groups</a:t>
            </a:r>
            <a:r>
              <a:rPr lang="it-IT" sz="2200" dirty="0"/>
              <a:t> </a:t>
            </a:r>
            <a:r>
              <a:rPr lang="it-IT" sz="2200" dirty="0" err="1"/>
              <a:t>suffer</a:t>
            </a:r>
            <a:r>
              <a:rPr lang="it-IT" sz="2200" dirty="0"/>
              <a:t> </a:t>
            </a:r>
            <a:r>
              <a:rPr lang="it-IT" sz="2200" dirty="0" err="1"/>
              <a:t>interference</a:t>
            </a:r>
            <a:r>
              <a:rPr lang="it-IT" sz="2200" dirty="0"/>
              <a:t> from </a:t>
            </a:r>
            <a:r>
              <a:rPr lang="it-IT" sz="2200" dirty="0" err="1"/>
              <a:t>external</a:t>
            </a:r>
            <a:r>
              <a:rPr lang="it-IT" sz="2200" dirty="0"/>
              <a:t> </a:t>
            </a:r>
            <a:r>
              <a:rPr lang="it-IT" sz="2200" dirty="0" err="1" smtClean="0"/>
              <a:t>bodies</a:t>
            </a:r>
            <a:r>
              <a:rPr lang="it-IT" sz="2200" dirty="0" smtClean="0"/>
              <a:t> (Kant </a:t>
            </a:r>
            <a:r>
              <a:rPr lang="it-IT" sz="2200" dirty="0" err="1" smtClean="0"/>
              <a:t>suffered</a:t>
            </a:r>
            <a:r>
              <a:rPr lang="it-IT" sz="2200" dirty="0" smtClean="0"/>
              <a:t> </a:t>
            </a:r>
            <a:r>
              <a:rPr lang="it-IT" sz="2200" dirty="0"/>
              <a:t> </a:t>
            </a:r>
            <a:r>
              <a:rPr lang="it-IT" sz="2200" dirty="0" err="1" smtClean="0"/>
              <a:t>interference</a:t>
            </a:r>
            <a:r>
              <a:rPr lang="it-IT" sz="2200" dirty="0" smtClean="0"/>
              <a:t> from </a:t>
            </a:r>
            <a:r>
              <a:rPr lang="it-IT" sz="2200" dirty="0" err="1" smtClean="0"/>
              <a:t>musicians</a:t>
            </a:r>
            <a:r>
              <a:rPr lang="it-IT" sz="2200" dirty="0" smtClean="0"/>
              <a:t> and </a:t>
            </a:r>
            <a:r>
              <a:rPr lang="it-IT" sz="2200" dirty="0" err="1" smtClean="0"/>
              <a:t>singers</a:t>
            </a:r>
            <a:r>
              <a:rPr lang="it-IT" sz="2200" dirty="0" smtClean="0"/>
              <a:t>)</a:t>
            </a:r>
          </a:p>
          <a:p>
            <a:pPr marL="0" lvl="0" indent="0" defTabSz="914400">
              <a:spcBef>
                <a:spcPts val="0"/>
              </a:spcBef>
              <a:buNone/>
            </a:pPr>
            <a:endParaRPr lang="it-IT" sz="2200" dirty="0" smtClean="0"/>
          </a:p>
          <a:p>
            <a:pPr marL="0" lvl="0" indent="0" defTabSz="914400">
              <a:spcBef>
                <a:spcPts val="0"/>
              </a:spcBef>
              <a:buNone/>
            </a:pPr>
            <a:r>
              <a:rPr lang="it-IT" sz="2200" dirty="0" smtClean="0"/>
              <a:t>POSITIVE FREEDOM </a:t>
            </a:r>
            <a:r>
              <a:rPr lang="it-IT" sz="2200" dirty="0" err="1" smtClean="0"/>
              <a:t>is</a:t>
            </a:r>
            <a:r>
              <a:rPr lang="it-IT" sz="2200" dirty="0" smtClean="0"/>
              <a:t> more </a:t>
            </a:r>
            <a:r>
              <a:rPr lang="it-IT" sz="2200" dirty="0" err="1"/>
              <a:t>attentive</a:t>
            </a:r>
            <a:r>
              <a:rPr lang="it-IT" sz="2200" dirty="0"/>
              <a:t> to the </a:t>
            </a:r>
            <a:r>
              <a:rPr lang="it-IT" sz="2200" dirty="0" err="1"/>
              <a:t>internal</a:t>
            </a:r>
            <a:r>
              <a:rPr lang="it-IT" sz="2200" dirty="0"/>
              <a:t> </a:t>
            </a:r>
            <a:r>
              <a:rPr lang="it-IT" sz="2200" dirty="0" err="1"/>
              <a:t>factors</a:t>
            </a:r>
            <a:r>
              <a:rPr lang="it-IT" sz="2200" dirty="0"/>
              <a:t> </a:t>
            </a:r>
            <a:r>
              <a:rPr lang="it-IT" sz="2200" dirty="0" err="1"/>
              <a:t>affecting</a:t>
            </a:r>
            <a:r>
              <a:rPr lang="it-IT" sz="2200" dirty="0"/>
              <a:t> the </a:t>
            </a:r>
            <a:r>
              <a:rPr lang="it-IT" sz="2200" dirty="0" err="1"/>
              <a:t>degree</a:t>
            </a:r>
            <a:r>
              <a:rPr lang="it-IT" sz="2200" dirty="0"/>
              <a:t> to </a:t>
            </a:r>
            <a:r>
              <a:rPr lang="it-IT" sz="2200" dirty="0" err="1"/>
              <a:t>which</a:t>
            </a:r>
            <a:r>
              <a:rPr lang="it-IT" sz="2200" dirty="0"/>
              <a:t> </a:t>
            </a:r>
            <a:r>
              <a:rPr lang="it-IT" sz="2200" dirty="0" err="1"/>
              <a:t>individuals</a:t>
            </a:r>
            <a:r>
              <a:rPr lang="it-IT" sz="2200" dirty="0"/>
              <a:t> or </a:t>
            </a:r>
            <a:r>
              <a:rPr lang="it-IT" sz="2200" dirty="0" err="1"/>
              <a:t>groups</a:t>
            </a:r>
            <a:r>
              <a:rPr lang="it-IT" sz="2200" dirty="0"/>
              <a:t> </a:t>
            </a:r>
            <a:r>
              <a:rPr lang="it-IT" sz="2200" dirty="0" err="1"/>
              <a:t>act</a:t>
            </a:r>
            <a:r>
              <a:rPr lang="it-IT" sz="2200" dirty="0"/>
              <a:t> </a:t>
            </a:r>
            <a:r>
              <a:rPr lang="it-IT" sz="2200" dirty="0" err="1"/>
              <a:t>autonomously</a:t>
            </a:r>
            <a:r>
              <a:rPr lang="it-IT" sz="2200" dirty="0" smtClean="0"/>
              <a:t>.</a:t>
            </a:r>
            <a:endParaRPr lang="it-IT" sz="2200" dirty="0"/>
          </a:p>
          <a:p>
            <a:pPr marL="0" lvl="0" indent="0" defTabSz="914400">
              <a:spcBef>
                <a:spcPts val="0"/>
              </a:spcBef>
              <a:buNone/>
            </a:pPr>
            <a:endParaRPr lang="it-IT" sz="2400" dirty="0" smtClean="0"/>
          </a:p>
          <a:p>
            <a:pPr marL="0" lvl="0" indent="0" defTabSz="914400">
              <a:spcBef>
                <a:spcPts val="0"/>
              </a:spcBef>
              <a:buNone/>
            </a:pPr>
            <a:endParaRPr lang="it-IT" sz="2200" dirty="0" smtClean="0"/>
          </a:p>
        </p:txBody>
      </p:sp>
    </p:spTree>
    <p:extLst>
      <p:ext uri="{BB962C8B-B14F-4D97-AF65-F5344CB8AC3E}">
        <p14:creationId xmlns:p14="http://schemas.microsoft.com/office/powerpoint/2010/main" val="78499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Counterargument</a:t>
            </a:r>
            <a:endParaRPr lang="it-IT" dirty="0"/>
          </a:p>
        </p:txBody>
      </p:sp>
      <p:sp>
        <p:nvSpPr>
          <p:cNvPr id="3" name="Segnaposto contenuto 2"/>
          <p:cNvSpPr>
            <a:spLocks noGrp="1"/>
          </p:cNvSpPr>
          <p:nvPr>
            <p:ph idx="1"/>
          </p:nvPr>
        </p:nvSpPr>
        <p:spPr/>
        <p:txBody>
          <a:bodyPr>
            <a:normAutofit/>
          </a:bodyPr>
          <a:lstStyle/>
          <a:p>
            <a:pPr marL="0" indent="0">
              <a:buNone/>
            </a:pPr>
            <a:r>
              <a:rPr lang="en-US" sz="2400" dirty="0" smtClean="0"/>
              <a:t>What about positive freedom? Given preference to +freedom</a:t>
            </a:r>
            <a:r>
              <a:rPr lang="mr-IN" sz="2400" dirty="0" smtClean="0"/>
              <a:t>…</a:t>
            </a:r>
            <a:endParaRPr lang="en-US" sz="2400" dirty="0" smtClean="0"/>
          </a:p>
          <a:p>
            <a:pPr marL="0" indent="0">
              <a:buNone/>
            </a:pPr>
            <a:endParaRPr lang="en-US" sz="2400" dirty="0" smtClean="0"/>
          </a:p>
          <a:p>
            <a:pPr marL="0" indent="0">
              <a:buNone/>
            </a:pPr>
            <a:r>
              <a:rPr lang="en-US" sz="2400" dirty="0" smtClean="0"/>
              <a:t>Listening </a:t>
            </a:r>
            <a:r>
              <a:rPr lang="en-US" sz="2400" dirty="0"/>
              <a:t>to Music </a:t>
            </a:r>
            <a:r>
              <a:rPr lang="en-US" sz="2400" dirty="0" smtClean="0"/>
              <a:t>permits freedom </a:t>
            </a:r>
            <a:r>
              <a:rPr lang="en-US" sz="2400" dirty="0"/>
              <a:t>of </a:t>
            </a:r>
            <a:r>
              <a:rPr lang="en-US" sz="2400" dirty="0" smtClean="0"/>
              <a:t>movement</a:t>
            </a:r>
            <a:br>
              <a:rPr lang="en-US" sz="2400" dirty="0" smtClean="0"/>
            </a:br>
            <a:r>
              <a:rPr lang="en-US" sz="2400" i="1" dirty="0" smtClean="0"/>
              <a:t>(listening to music you can move around and do other activities)</a:t>
            </a:r>
            <a:endParaRPr lang="en-US" sz="2400" i="1" dirty="0"/>
          </a:p>
          <a:p>
            <a:pPr marL="0" indent="0">
              <a:buNone/>
            </a:pPr>
            <a:endParaRPr lang="en-US" sz="2400" dirty="0" smtClean="0"/>
          </a:p>
          <a:p>
            <a:pPr marL="0" indent="0">
              <a:buNone/>
            </a:pPr>
            <a:r>
              <a:rPr lang="en-US" sz="2400" dirty="0" smtClean="0"/>
              <a:t>Watching </a:t>
            </a:r>
            <a:r>
              <a:rPr lang="en-US" sz="2400" dirty="0"/>
              <a:t>a painting does not permit freedom of </a:t>
            </a:r>
            <a:r>
              <a:rPr lang="en-US" sz="2400" dirty="0" smtClean="0"/>
              <a:t>movement</a:t>
            </a:r>
          </a:p>
          <a:p>
            <a:pPr marL="0" indent="0">
              <a:buNone/>
            </a:pPr>
            <a:r>
              <a:rPr lang="en-US" sz="2400" i="1" dirty="0" smtClean="0"/>
              <a:t>(is you watch a painting you have to stay in front of the painting and cannot do other actions</a:t>
            </a:r>
            <a:r>
              <a:rPr lang="mr-IN" sz="2400" i="1" dirty="0" smtClean="0"/>
              <a:t>…</a:t>
            </a:r>
            <a:r>
              <a:rPr lang="it-IT" sz="2400" i="1" dirty="0" smtClean="0"/>
              <a:t>)</a:t>
            </a:r>
            <a:endParaRPr lang="en-US" sz="2400" i="1" dirty="0"/>
          </a:p>
          <a:p>
            <a:pPr marL="0" indent="0">
              <a:buNone/>
            </a:pPr>
            <a:r>
              <a:rPr lang="en-US" sz="2400" dirty="0"/>
              <a:t>––––––––––––––––––––</a:t>
            </a:r>
          </a:p>
          <a:p>
            <a:pPr marL="0" indent="0">
              <a:buNone/>
            </a:pPr>
            <a:r>
              <a:rPr lang="en-US" sz="2400" dirty="0"/>
              <a:t>Visual arts are inferior to music</a:t>
            </a:r>
          </a:p>
          <a:p>
            <a:pPr marL="0" indent="0">
              <a:buNone/>
            </a:pPr>
            <a:endParaRPr lang="it-IT" sz="2400" dirty="0"/>
          </a:p>
        </p:txBody>
      </p:sp>
    </p:spTree>
    <p:extLst>
      <p:ext uri="{BB962C8B-B14F-4D97-AF65-F5344CB8AC3E}">
        <p14:creationId xmlns:p14="http://schemas.microsoft.com/office/powerpoint/2010/main" val="272244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comment</a:t>
            </a:r>
            <a:endParaRPr lang="it-IT" dirty="0"/>
          </a:p>
        </p:txBody>
      </p:sp>
      <p:sp>
        <p:nvSpPr>
          <p:cNvPr id="3" name="Segnaposto contenuto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400" dirty="0" smtClean="0"/>
              <a:t>Kant </a:t>
            </a:r>
            <a:r>
              <a:rPr lang="it-IT" sz="2400" dirty="0" err="1" smtClean="0"/>
              <a:t>was</a:t>
            </a:r>
            <a:r>
              <a:rPr lang="it-IT" sz="2400" dirty="0" smtClean="0"/>
              <a:t> </a:t>
            </a:r>
            <a:r>
              <a:rPr lang="it-IT" sz="2400" dirty="0" err="1" smtClean="0"/>
              <a:t>assuming</a:t>
            </a:r>
            <a:r>
              <a:rPr lang="it-IT" sz="2400" dirty="0" smtClean="0"/>
              <a:t> a general warrant </a:t>
            </a:r>
            <a:r>
              <a:rPr lang="it-IT" sz="2400" dirty="0" err="1" smtClean="0"/>
              <a:t>about</a:t>
            </a:r>
            <a:r>
              <a:rPr lang="it-IT" sz="2400" dirty="0" smtClean="0"/>
              <a:t> </a:t>
            </a:r>
            <a:r>
              <a:rPr lang="it-IT" sz="2400" dirty="0" err="1" smtClean="0"/>
              <a:t>preferring</a:t>
            </a:r>
            <a:r>
              <a:rPr lang="it-IT" sz="2400" dirty="0" smtClean="0"/>
              <a:t> </a:t>
            </a:r>
            <a:r>
              <a:rPr lang="it-IT" sz="2400" dirty="0" err="1" smtClean="0"/>
              <a:t>freedom</a:t>
            </a:r>
            <a:r>
              <a:rPr lang="it-IT" sz="2400" dirty="0" smtClean="0"/>
              <a:t> </a:t>
            </a:r>
            <a:r>
              <a:rPr lang="it-IT" sz="2400" dirty="0" err="1" smtClean="0"/>
              <a:t>as</a:t>
            </a:r>
            <a:r>
              <a:rPr lang="it-IT" sz="2400" dirty="0" smtClean="0"/>
              <a:t> a positive </a:t>
            </a:r>
            <a:r>
              <a:rPr lang="it-IT" sz="2400" dirty="0" err="1" smtClean="0"/>
              <a:t>value</a:t>
            </a:r>
            <a:r>
              <a:rPr lang="it-IT" sz="2400" dirty="0" smtClean="0"/>
              <a:t>, and </a:t>
            </a:r>
            <a:r>
              <a:rPr lang="it-IT" sz="2400" dirty="0" err="1" smtClean="0"/>
              <a:t>challenging</a:t>
            </a:r>
            <a:r>
              <a:rPr lang="it-IT" sz="2400" dirty="0" smtClean="0"/>
              <a:t> music </a:t>
            </a:r>
            <a:r>
              <a:rPr lang="it-IT" sz="2400" dirty="0" err="1" smtClean="0"/>
              <a:t>as</a:t>
            </a:r>
            <a:r>
              <a:rPr lang="it-IT" sz="2400" dirty="0" smtClean="0"/>
              <a:t> </a:t>
            </a:r>
            <a:r>
              <a:rPr lang="it-IT" sz="2400" dirty="0" err="1" smtClean="0"/>
              <a:t>being</a:t>
            </a:r>
            <a:r>
              <a:rPr lang="it-IT" sz="2400" dirty="0" smtClean="0"/>
              <a:t> </a:t>
            </a:r>
            <a:r>
              <a:rPr lang="it-IT" sz="2400" dirty="0" err="1" smtClean="0"/>
              <a:t>contrary</a:t>
            </a:r>
            <a:r>
              <a:rPr lang="it-IT" sz="2400" dirty="0" smtClean="0"/>
              <a:t> to </a:t>
            </a:r>
            <a:r>
              <a:rPr lang="it-IT" sz="2400" dirty="0" err="1" smtClean="0"/>
              <a:t>freedom</a:t>
            </a:r>
            <a:endParaRPr lang="it-IT" sz="2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it-IT" sz="2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it-IT" sz="2400" dirty="0"/>
          </a:p>
          <a:p>
            <a:pPr marL="0" marR="0" lvl="0" indent="0" defTabSz="914400" eaLnBrk="1" fontAlgn="auto" latinLnBrk="0" hangingPunct="1">
              <a:lnSpc>
                <a:spcPct val="100000"/>
              </a:lnSpc>
              <a:spcBef>
                <a:spcPts val="0"/>
              </a:spcBef>
              <a:spcAft>
                <a:spcPts val="0"/>
              </a:spcAft>
              <a:buClrTx/>
              <a:buSzTx/>
              <a:buFontTx/>
              <a:buNone/>
              <a:tabLst/>
              <a:defRPr/>
            </a:pPr>
            <a:r>
              <a:rPr lang="it-IT" sz="2400" dirty="0" err="1" smtClean="0"/>
              <a:t>But</a:t>
            </a:r>
            <a:r>
              <a:rPr lang="it-IT" sz="2400" dirty="0" smtClean="0"/>
              <a:t>, in </a:t>
            </a:r>
            <a:r>
              <a:rPr lang="it-IT" sz="2400" dirty="0" err="1" smtClean="0"/>
              <a:t>this</a:t>
            </a:r>
            <a:r>
              <a:rPr lang="it-IT" sz="2400" dirty="0" smtClean="0"/>
              <a:t> </a:t>
            </a:r>
            <a:r>
              <a:rPr lang="it-IT" sz="2400" dirty="0" err="1" smtClean="0"/>
              <a:t>particular</a:t>
            </a:r>
            <a:r>
              <a:rPr lang="it-IT" sz="2400" dirty="0" smtClean="0"/>
              <a:t> case, he </a:t>
            </a:r>
            <a:r>
              <a:rPr lang="it-IT" sz="2400" dirty="0" err="1" smtClean="0"/>
              <a:t>seems</a:t>
            </a:r>
            <a:r>
              <a:rPr lang="it-IT" sz="2400" dirty="0" smtClean="0"/>
              <a:t> to assume, </a:t>
            </a:r>
            <a:r>
              <a:rPr lang="it-IT" sz="2400" dirty="0" err="1" smtClean="0"/>
              <a:t>without</a:t>
            </a:r>
            <a:r>
              <a:rPr lang="it-IT" sz="2400" dirty="0" smtClean="0"/>
              <a:t> </a:t>
            </a:r>
            <a:r>
              <a:rPr lang="it-IT" sz="2400" dirty="0" err="1" smtClean="0"/>
              <a:t>further</a:t>
            </a:r>
            <a:r>
              <a:rPr lang="it-IT" sz="2400" dirty="0" smtClean="0"/>
              <a:t> </a:t>
            </a:r>
            <a:r>
              <a:rPr lang="it-IT" sz="2400" dirty="0" err="1" smtClean="0"/>
              <a:t>justification</a:t>
            </a:r>
            <a:r>
              <a:rPr lang="it-IT" sz="2400" dirty="0" smtClean="0"/>
              <a:t>, a negative </a:t>
            </a:r>
            <a:r>
              <a:rPr lang="it-IT" sz="2400" dirty="0" err="1" smtClean="0"/>
              <a:t>notion</a:t>
            </a:r>
            <a:r>
              <a:rPr lang="it-IT" sz="2400" dirty="0" smtClean="0"/>
              <a:t> of </a:t>
            </a:r>
            <a:r>
              <a:rPr lang="it-IT" sz="2400" dirty="0" err="1" smtClean="0"/>
              <a:t>freedom</a:t>
            </a:r>
            <a:r>
              <a:rPr lang="it-IT" sz="2400" dirty="0" smtClean="0"/>
              <a:t>. </a:t>
            </a:r>
            <a:r>
              <a:rPr lang="it-IT" sz="2400" dirty="0" err="1" smtClean="0"/>
              <a:t>This</a:t>
            </a:r>
            <a:r>
              <a:rPr lang="it-IT" sz="2400" dirty="0" smtClean="0"/>
              <a:t> </a:t>
            </a:r>
            <a:r>
              <a:rPr lang="it-IT" sz="2400" dirty="0" err="1" smtClean="0"/>
              <a:t>choice</a:t>
            </a:r>
            <a:r>
              <a:rPr lang="it-IT" sz="2400" dirty="0" smtClean="0"/>
              <a:t> </a:t>
            </a:r>
            <a:r>
              <a:rPr lang="it-IT" sz="2400" dirty="0" err="1" smtClean="0"/>
              <a:t>permits</a:t>
            </a:r>
            <a:r>
              <a:rPr lang="it-IT" sz="2400" dirty="0" smtClean="0"/>
              <a:t> a </a:t>
            </a:r>
            <a:r>
              <a:rPr lang="it-IT" sz="2400" dirty="0" err="1" smtClean="0"/>
              <a:t>counter-argument</a:t>
            </a:r>
            <a:r>
              <a:rPr lang="it-IT" sz="2400" dirty="0" smtClean="0"/>
              <a:t> </a:t>
            </a:r>
            <a:r>
              <a:rPr lang="it-IT" sz="2400" dirty="0" err="1" smtClean="0"/>
              <a:t>grounded</a:t>
            </a:r>
            <a:r>
              <a:rPr lang="it-IT" sz="2400" dirty="0" smtClean="0"/>
              <a:t> on the </a:t>
            </a:r>
            <a:r>
              <a:rPr lang="it-IT" sz="2400" dirty="0" err="1" smtClean="0"/>
              <a:t>same</a:t>
            </a:r>
            <a:r>
              <a:rPr lang="it-IT" sz="2400" dirty="0" smtClean="0"/>
              <a:t> </a:t>
            </a:r>
            <a:r>
              <a:rPr lang="it-IT" sz="2400" dirty="0" err="1" smtClean="0"/>
              <a:t>fundamental</a:t>
            </a:r>
            <a:r>
              <a:rPr lang="it-IT" sz="2400" dirty="0" smtClean="0"/>
              <a:t> warrant (</a:t>
            </a:r>
            <a:r>
              <a:rPr lang="it-IT" sz="2400" dirty="0" err="1" smtClean="0"/>
              <a:t>freedom</a:t>
            </a:r>
            <a:r>
              <a:rPr lang="it-IT" sz="2400" dirty="0" smtClean="0"/>
              <a:t> </a:t>
            </a:r>
            <a:r>
              <a:rPr lang="it-IT" sz="2400" dirty="0" err="1" smtClean="0"/>
              <a:t>is</a:t>
            </a:r>
            <a:r>
              <a:rPr lang="it-IT" sz="2400" dirty="0" smtClean="0"/>
              <a:t> a positive </a:t>
            </a:r>
            <a:r>
              <a:rPr lang="it-IT" sz="2400" dirty="0" err="1" smtClean="0"/>
              <a:t>value</a:t>
            </a:r>
            <a:r>
              <a:rPr lang="it-IT" sz="2400" dirty="0" smtClean="0"/>
              <a:t>), </a:t>
            </a:r>
            <a:r>
              <a:rPr lang="it-IT" sz="2400" dirty="0" err="1" smtClean="0"/>
              <a:t>interpreted</a:t>
            </a:r>
            <a:r>
              <a:rPr lang="it-IT" sz="2400" dirty="0" smtClean="0"/>
              <a:t> on a </a:t>
            </a:r>
            <a:r>
              <a:rPr lang="it-IT" sz="2400" dirty="0" err="1" smtClean="0"/>
              <a:t>difference</a:t>
            </a:r>
            <a:r>
              <a:rPr lang="it-IT" sz="2400" dirty="0" smtClean="0"/>
              <a:t> </a:t>
            </a:r>
            <a:r>
              <a:rPr lang="it-IT" sz="2400" dirty="0" err="1" smtClean="0"/>
              <a:t>aspect</a:t>
            </a:r>
            <a:r>
              <a:rPr lang="it-IT" sz="2400" dirty="0" smtClean="0"/>
              <a:t> of </a:t>
            </a:r>
            <a:r>
              <a:rPr lang="it-IT" sz="2400" dirty="0" err="1" smtClean="0"/>
              <a:t>freedom</a:t>
            </a:r>
            <a:r>
              <a:rPr lang="it-IT" sz="2400" dirty="0" smtClean="0"/>
              <a:t>.</a:t>
            </a:r>
            <a:r>
              <a:rPr lang="it-IT" dirty="0" smtClean="0"/>
              <a:t> </a:t>
            </a:r>
            <a:endParaRPr lang="it-IT" dirty="0"/>
          </a:p>
        </p:txBody>
      </p:sp>
    </p:spTree>
    <p:extLst>
      <p:ext uri="{BB962C8B-B14F-4D97-AF65-F5344CB8AC3E}">
        <p14:creationId xmlns:p14="http://schemas.microsoft.com/office/powerpoint/2010/main" val="1424350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Expressed</a:t>
            </a:r>
            <a:r>
              <a:rPr lang="it-IT" dirty="0" smtClean="0"/>
              <a:t> warrants</a:t>
            </a:r>
            <a:endParaRPr lang="it-IT" dirty="0"/>
          </a:p>
        </p:txBody>
      </p:sp>
      <p:sp>
        <p:nvSpPr>
          <p:cNvPr id="3" name="Segnaposto contenuto 2"/>
          <p:cNvSpPr>
            <a:spLocks noGrp="1"/>
          </p:cNvSpPr>
          <p:nvPr>
            <p:ph idx="1"/>
          </p:nvPr>
        </p:nvSpPr>
        <p:spPr/>
        <p:txBody>
          <a:bodyPr>
            <a:normAutofit fontScale="55000" lnSpcReduction="20000"/>
          </a:bodyPr>
          <a:lstStyle/>
          <a:p>
            <a:pPr marL="0" indent="0">
              <a:buNone/>
            </a:pPr>
            <a:r>
              <a:rPr lang="en-US" dirty="0" smtClean="0"/>
              <a:t>Kant </a:t>
            </a:r>
            <a:r>
              <a:rPr lang="en-US" dirty="0" smtClean="0"/>
              <a:t>expressed </a:t>
            </a:r>
            <a:r>
              <a:rPr lang="en-US" dirty="0" smtClean="0"/>
              <a:t>also his presuppositions against music </a:t>
            </a:r>
            <a:r>
              <a:rPr lang="en-US" dirty="0" smtClean="0"/>
              <a:t>and gave another </a:t>
            </a:r>
            <a:r>
              <a:rPr lang="en-US" dirty="0" smtClean="0"/>
              <a:t>argument </a:t>
            </a:r>
            <a:r>
              <a:rPr lang="en-US" dirty="0" smtClean="0"/>
              <a:t>for the superiority of music (to </a:t>
            </a:r>
            <a:r>
              <a:rPr lang="en-US" dirty="0" smtClean="0"/>
              <a:t>be understood under the pressure to be free of not listening the horrible songs of prisoners nearby). Check it </a:t>
            </a:r>
            <a:r>
              <a:rPr lang="en-US" dirty="0" smtClean="0"/>
              <a:t>out</a:t>
            </a:r>
            <a:r>
              <a:rPr lang="en-US" dirty="0" smtClean="0"/>
              <a:t>! What are the hidden premises? Which the </a:t>
            </a:r>
            <a:r>
              <a:rPr lang="en-US" smtClean="0"/>
              <a:t>intended claim?</a:t>
            </a:r>
            <a:r>
              <a:rPr lang="en-US" dirty="0"/>
              <a:t> </a:t>
            </a:r>
            <a:r>
              <a:rPr lang="en-US" smtClean="0"/>
              <a:t>(</a:t>
            </a:r>
            <a:r>
              <a:rPr lang="en-US" dirty="0" smtClean="0"/>
              <a:t>almost literally taken from </a:t>
            </a:r>
            <a:r>
              <a:rPr lang="en-US" i="1" dirty="0" smtClean="0"/>
              <a:t>KU</a:t>
            </a:r>
            <a:r>
              <a:rPr lang="en-US" dirty="0" smtClean="0"/>
              <a:t>)</a:t>
            </a:r>
          </a:p>
          <a:p>
            <a:pPr marL="0" indent="0">
              <a:buNone/>
            </a:pPr>
            <a:endParaRPr lang="en-US" dirty="0" smtClean="0"/>
          </a:p>
          <a:p>
            <a:pPr marL="0" indent="0">
              <a:buNone/>
            </a:pPr>
            <a:r>
              <a:rPr lang="en-US" dirty="0" smtClean="0"/>
              <a:t>“These </a:t>
            </a:r>
            <a:r>
              <a:rPr lang="en-US" dirty="0"/>
              <a:t>two species of art take quite different courses; </a:t>
            </a:r>
          </a:p>
          <a:p>
            <a:pPr marL="0" indent="0">
              <a:buNone/>
            </a:pPr>
            <a:endParaRPr lang="en-US" dirty="0" smtClean="0"/>
          </a:p>
          <a:p>
            <a:pPr marL="0" indent="0">
              <a:buNone/>
            </a:pPr>
            <a:r>
              <a:rPr lang="en-US" dirty="0" smtClean="0"/>
              <a:t>1(m) Music </a:t>
            </a:r>
            <a:r>
              <a:rPr lang="en-US" dirty="0"/>
              <a:t>proceeds from sensations to indeterminate Ideas, </a:t>
            </a:r>
          </a:p>
          <a:p>
            <a:pPr marL="0" indent="0">
              <a:buNone/>
            </a:pPr>
            <a:r>
              <a:rPr lang="en-US" dirty="0" smtClean="0"/>
              <a:t>2(v)  </a:t>
            </a:r>
            <a:r>
              <a:rPr lang="en-US" dirty="0"/>
              <a:t>V</a:t>
            </a:r>
            <a:r>
              <a:rPr lang="en-US" dirty="0" smtClean="0"/>
              <a:t>isual arts proceeds </a:t>
            </a:r>
            <a:r>
              <a:rPr lang="en-US" dirty="0"/>
              <a:t>from determinate Ideas to sensations</a:t>
            </a:r>
            <a:r>
              <a:rPr lang="en-US" dirty="0" smtClean="0"/>
              <a:t>.</a:t>
            </a:r>
            <a:br>
              <a:rPr lang="en-US" dirty="0" smtClean="0"/>
            </a:br>
            <a:endParaRPr lang="en-US" dirty="0" smtClean="0"/>
          </a:p>
          <a:p>
            <a:pPr marL="0" indent="0">
              <a:buNone/>
            </a:pPr>
            <a:r>
              <a:rPr lang="en-US" dirty="0"/>
              <a:t>(</a:t>
            </a:r>
            <a:r>
              <a:rPr lang="en-US" dirty="0" smtClean="0"/>
              <a:t>v) Visual arts produce</a:t>
            </a:r>
            <a:r>
              <a:rPr lang="en-US" dirty="0"/>
              <a:t> </a:t>
            </a:r>
            <a:r>
              <a:rPr lang="en-US" i="1" dirty="0" smtClean="0"/>
              <a:t>permanent </a:t>
            </a:r>
            <a:r>
              <a:rPr lang="en-US" dirty="0" smtClean="0"/>
              <a:t>impressions, </a:t>
            </a:r>
            <a:br>
              <a:rPr lang="en-US" dirty="0" smtClean="0"/>
            </a:br>
            <a:r>
              <a:rPr lang="en-US" dirty="0" smtClean="0"/>
              <a:t>(m) Music only</a:t>
            </a:r>
            <a:r>
              <a:rPr lang="en-US" dirty="0"/>
              <a:t> </a:t>
            </a:r>
            <a:r>
              <a:rPr lang="en-US" i="1" dirty="0"/>
              <a:t>transitory</a:t>
            </a:r>
            <a:r>
              <a:rPr lang="en-US" dirty="0"/>
              <a:t> impressions. </a:t>
            </a:r>
            <a:r>
              <a:rPr lang="en-US" dirty="0" smtClean="0"/>
              <a:t/>
            </a:r>
            <a:br>
              <a:rPr lang="en-US" dirty="0" smtClean="0"/>
            </a:br>
            <a:endParaRPr lang="en-US" dirty="0" smtClean="0"/>
          </a:p>
          <a:p>
            <a:pPr marL="0" indent="0">
              <a:buNone/>
            </a:pPr>
            <a:r>
              <a:rPr lang="en-US" dirty="0" smtClean="0"/>
              <a:t>(v) The </a:t>
            </a:r>
            <a:r>
              <a:rPr lang="en-US" dirty="0"/>
              <a:t>Imagination can recall the one and entertain itself pleasantly therewith; but </a:t>
            </a:r>
            <a:endParaRPr lang="en-US" dirty="0" smtClean="0"/>
          </a:p>
          <a:p>
            <a:pPr marL="0" indent="0">
              <a:buNone/>
            </a:pPr>
            <a:r>
              <a:rPr lang="en-US" dirty="0" smtClean="0"/>
              <a:t>(m) the </a:t>
            </a:r>
            <a:r>
              <a:rPr lang="en-US" dirty="0"/>
              <a:t>other either vanish entirely, or if they are recalled involuntarily by the Imagination they are rather wearisome than </a:t>
            </a:r>
            <a:r>
              <a:rPr lang="en-US" dirty="0" smtClean="0"/>
              <a:t>pleasant” </a:t>
            </a:r>
            <a:endParaRPr lang="it-IT" dirty="0"/>
          </a:p>
          <a:p>
            <a:pPr marL="0" indent="0">
              <a:buNone/>
            </a:pPr>
            <a:endParaRPr lang="it-IT" dirty="0"/>
          </a:p>
        </p:txBody>
      </p:sp>
    </p:spTree>
    <p:extLst>
      <p:ext uri="{BB962C8B-B14F-4D97-AF65-F5344CB8AC3E}">
        <p14:creationId xmlns:p14="http://schemas.microsoft.com/office/powerpoint/2010/main" val="29659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References</a:t>
            </a:r>
            <a:endParaRPr lang="it-IT" dirty="0"/>
          </a:p>
        </p:txBody>
      </p:sp>
      <p:sp>
        <p:nvSpPr>
          <p:cNvPr id="3" name="Segnaposto contenuto 2"/>
          <p:cNvSpPr>
            <a:spLocks noGrp="1"/>
          </p:cNvSpPr>
          <p:nvPr>
            <p:ph idx="1"/>
          </p:nvPr>
        </p:nvSpPr>
        <p:spPr>
          <a:xfrm>
            <a:off x="215153" y="1600200"/>
            <a:ext cx="8471647" cy="4525963"/>
          </a:xfrm>
        </p:spPr>
        <p:txBody>
          <a:bodyPr/>
          <a:lstStyle/>
          <a:p>
            <a:pPr marL="0" lvl="0" indent="0" defTabSz="914400">
              <a:spcBef>
                <a:spcPts val="0"/>
              </a:spcBef>
              <a:buNone/>
            </a:pPr>
            <a:r>
              <a:rPr lang="it-IT" sz="1800" dirty="0" smtClean="0"/>
              <a:t>– Andrea </a:t>
            </a:r>
            <a:r>
              <a:rPr lang="it-IT" sz="1800" dirty="0" err="1" smtClean="0"/>
              <a:t>Iacona</a:t>
            </a:r>
            <a:r>
              <a:rPr lang="it-IT" sz="1800" dirty="0" smtClean="0"/>
              <a:t>, </a:t>
            </a:r>
            <a:r>
              <a:rPr lang="it-IT" sz="1800" i="1" dirty="0" smtClean="0"/>
              <a:t>Argomentazione</a:t>
            </a:r>
            <a:r>
              <a:rPr lang="it-IT" sz="1800" dirty="0" smtClean="0"/>
              <a:t>, Torino: Einaudi</a:t>
            </a:r>
          </a:p>
          <a:p>
            <a:pPr marL="0" lvl="0" indent="0" defTabSz="914400">
              <a:spcBef>
                <a:spcPts val="0"/>
              </a:spcBef>
              <a:buNone/>
            </a:pPr>
            <a:endParaRPr lang="it-IT" sz="1800" dirty="0" smtClean="0"/>
          </a:p>
          <a:p>
            <a:pPr marL="0" lvl="0" indent="0" defTabSz="914400">
              <a:spcBef>
                <a:spcPts val="0"/>
              </a:spcBef>
              <a:buNone/>
            </a:pPr>
            <a:endParaRPr lang="it-IT" sz="1800" dirty="0"/>
          </a:p>
          <a:p>
            <a:pPr marL="0" lvl="0" indent="0" defTabSz="914400">
              <a:spcBef>
                <a:spcPts val="0"/>
              </a:spcBef>
              <a:buNone/>
            </a:pPr>
            <a:r>
              <a:rPr lang="it-IT" sz="1800" dirty="0" smtClean="0"/>
              <a:t>– Immanuel Kant </a:t>
            </a:r>
            <a:r>
              <a:rPr lang="it-IT" sz="1800" i="1" dirty="0" err="1"/>
              <a:t>Kritik</a:t>
            </a:r>
            <a:r>
              <a:rPr lang="it-IT" sz="1800" i="1" dirty="0"/>
              <a:t> </a:t>
            </a:r>
            <a:r>
              <a:rPr lang="it-IT" sz="1800" i="1" dirty="0" err="1"/>
              <a:t>der</a:t>
            </a:r>
            <a:r>
              <a:rPr lang="it-IT" sz="1800" i="1" dirty="0"/>
              <a:t> </a:t>
            </a:r>
            <a:r>
              <a:rPr lang="it-IT" sz="1800" i="1" dirty="0" err="1" smtClean="0"/>
              <a:t>Urteilskraft</a:t>
            </a:r>
            <a:endParaRPr lang="it-IT" sz="1800" i="1" dirty="0" smtClean="0"/>
          </a:p>
          <a:p>
            <a:pPr marL="0" lvl="0" indent="0" defTabSz="914400">
              <a:spcBef>
                <a:spcPts val="0"/>
              </a:spcBef>
              <a:buNone/>
            </a:pPr>
            <a:r>
              <a:rPr lang="it-IT" sz="1800" i="1" dirty="0" smtClean="0">
                <a:hlinkClick r:id="rId2"/>
              </a:rPr>
              <a:t>https</a:t>
            </a:r>
            <a:r>
              <a:rPr lang="it-IT" sz="1800" i="1" dirty="0">
                <a:hlinkClick r:id="rId2"/>
              </a:rPr>
              <a:t>://</a:t>
            </a:r>
            <a:r>
              <a:rPr lang="it-IT" sz="1800" i="1" dirty="0" smtClean="0">
                <a:hlinkClick r:id="rId2"/>
              </a:rPr>
              <a:t>monoskop.org/images/7/77/Kant_Immanuel_Critique_of_Judgment_1987.pdf</a:t>
            </a:r>
            <a:endParaRPr lang="it-IT" sz="1800" i="1" dirty="0" smtClean="0"/>
          </a:p>
          <a:p>
            <a:pPr marL="0" lvl="0" indent="0" defTabSz="914400">
              <a:spcBef>
                <a:spcPts val="0"/>
              </a:spcBef>
              <a:buNone/>
            </a:pPr>
            <a:endParaRPr lang="it-IT" sz="1800" i="1" dirty="0" smtClean="0"/>
          </a:p>
          <a:p>
            <a:pPr marL="0" lvl="0" indent="0" defTabSz="914400">
              <a:spcBef>
                <a:spcPts val="0"/>
              </a:spcBef>
              <a:buNone/>
            </a:pPr>
            <a:r>
              <a:rPr lang="it-IT" sz="1800" i="1" dirty="0" smtClean="0"/>
              <a:t>– Stanford Encyclopedia of </a:t>
            </a:r>
            <a:r>
              <a:rPr lang="it-IT" sz="1800" i="1" dirty="0" err="1" smtClean="0"/>
              <a:t>Philosophy</a:t>
            </a:r>
            <a:r>
              <a:rPr lang="it-IT" sz="1800" i="1" dirty="0" smtClean="0"/>
              <a:t> (Positive </a:t>
            </a:r>
            <a:r>
              <a:rPr lang="it-IT" sz="1800" i="1" smtClean="0"/>
              <a:t>and Negative Liberty</a:t>
            </a:r>
            <a:r>
              <a:rPr lang="it-IT" sz="1800" i="1" dirty="0" smtClean="0"/>
              <a:t>)</a:t>
            </a:r>
            <a:endParaRPr lang="it-IT" sz="1800" i="1" dirty="0"/>
          </a:p>
          <a:p>
            <a:pPr marL="0" indent="0" defTabSz="914400">
              <a:spcBef>
                <a:spcPts val="0"/>
              </a:spcBef>
              <a:buNone/>
            </a:pPr>
            <a:r>
              <a:rPr lang="it-IT" sz="1800" dirty="0" err="1"/>
              <a:t>https</a:t>
            </a:r>
            <a:r>
              <a:rPr lang="it-IT" sz="1800" dirty="0"/>
              <a:t>://</a:t>
            </a:r>
            <a:r>
              <a:rPr lang="it-IT" sz="1800" dirty="0" err="1"/>
              <a:t>plato.stanford.edu</a:t>
            </a:r>
            <a:r>
              <a:rPr lang="it-IT" sz="1800" dirty="0"/>
              <a:t>/entries/liberty-positive-negative/#</a:t>
            </a:r>
            <a:r>
              <a:rPr lang="it-IT" sz="1800" dirty="0" err="1"/>
              <a:t>TwoConLib</a:t>
            </a:r>
            <a:endParaRPr lang="it-IT" sz="1800" dirty="0"/>
          </a:p>
          <a:p>
            <a:pPr marL="0" lvl="0" indent="0" defTabSz="914400">
              <a:spcBef>
                <a:spcPts val="0"/>
              </a:spcBef>
              <a:buNone/>
            </a:pPr>
            <a:endParaRPr lang="it-IT" sz="1800" i="1" dirty="0" smtClean="0"/>
          </a:p>
          <a:p>
            <a:pPr marL="0" lvl="0" indent="0" defTabSz="914400">
              <a:spcBef>
                <a:spcPts val="0"/>
              </a:spcBef>
              <a:buNone/>
            </a:pPr>
            <a:r>
              <a:rPr lang="it-IT" sz="1800" dirty="0" smtClean="0"/>
              <a:t>– Short </a:t>
            </a:r>
            <a:r>
              <a:rPr lang="it-IT" sz="1800" dirty="0" err="1" smtClean="0"/>
              <a:t>presentation</a:t>
            </a:r>
            <a:r>
              <a:rPr lang="it-IT" sz="1800" dirty="0" smtClean="0"/>
              <a:t> of </a:t>
            </a:r>
            <a:r>
              <a:rPr lang="it-IT" sz="1800" dirty="0" err="1" smtClean="0"/>
              <a:t>Toulmin</a:t>
            </a:r>
            <a:r>
              <a:rPr lang="it-IT" sz="1800" dirty="0" smtClean="0"/>
              <a:t> model of </a:t>
            </a:r>
            <a:r>
              <a:rPr lang="it-IT" sz="1800" dirty="0" err="1" smtClean="0"/>
              <a:t>argument</a:t>
            </a:r>
            <a:r>
              <a:rPr lang="it-IT" sz="1800" dirty="0" smtClean="0"/>
              <a:t> and  </a:t>
            </a:r>
            <a:r>
              <a:rPr lang="it-IT" sz="1800" dirty="0" err="1" smtClean="0"/>
              <a:t>suggestions</a:t>
            </a:r>
            <a:r>
              <a:rPr lang="it-IT" sz="1800" dirty="0" smtClean="0"/>
              <a:t> </a:t>
            </a:r>
            <a:r>
              <a:rPr lang="it-IT" sz="1800" dirty="0" err="1" smtClean="0"/>
              <a:t>about</a:t>
            </a:r>
            <a:r>
              <a:rPr lang="it-IT" sz="1800" dirty="0" smtClean="0"/>
              <a:t> </a:t>
            </a:r>
            <a:r>
              <a:rPr lang="it-IT" sz="1800" i="1" dirty="0" err="1" smtClean="0"/>
              <a:t>evalutaing</a:t>
            </a:r>
            <a:r>
              <a:rPr lang="it-IT" sz="1800" i="1" dirty="0" smtClean="0"/>
              <a:t> </a:t>
            </a:r>
            <a:r>
              <a:rPr lang="it-IT" sz="1800" i="1" dirty="0" err="1" smtClean="0"/>
              <a:t>arguments</a:t>
            </a:r>
            <a:r>
              <a:rPr lang="it-IT" sz="1800" i="1" dirty="0" smtClean="0"/>
              <a:t>:  </a:t>
            </a:r>
            <a:r>
              <a:rPr lang="it-IT" sz="1800" i="1" dirty="0" smtClean="0">
                <a:hlinkClick r:id="rId3"/>
              </a:rPr>
              <a:t>http</a:t>
            </a:r>
            <a:r>
              <a:rPr lang="it-IT" sz="1800" i="1" dirty="0">
                <a:hlinkClick r:id="rId3"/>
              </a:rPr>
              <a:t>://</a:t>
            </a:r>
            <a:r>
              <a:rPr lang="it-IT" sz="1800" i="1" dirty="0" smtClean="0">
                <a:hlinkClick r:id="rId3"/>
              </a:rPr>
              <a:t>schoolnet.org.za/twt/09/M9_argumentation.pdf</a:t>
            </a:r>
            <a:endParaRPr lang="it-IT" sz="1800" i="1" dirty="0" smtClean="0"/>
          </a:p>
          <a:p>
            <a:pPr marL="0" lvl="0" indent="0" defTabSz="914400">
              <a:spcBef>
                <a:spcPts val="0"/>
              </a:spcBef>
              <a:buNone/>
            </a:pPr>
            <a:r>
              <a:rPr lang="it-IT" sz="1800" dirty="0" smtClean="0"/>
              <a:t>(</a:t>
            </a:r>
            <a:r>
              <a:rPr lang="it-IT" sz="1800" dirty="0" err="1" smtClean="0"/>
              <a:t>don’t</a:t>
            </a:r>
            <a:r>
              <a:rPr lang="it-IT" sz="1800" dirty="0" smtClean="0"/>
              <a:t> </a:t>
            </a:r>
            <a:r>
              <a:rPr lang="it-IT" sz="1800" dirty="0" err="1" smtClean="0"/>
              <a:t>buy</a:t>
            </a:r>
            <a:r>
              <a:rPr lang="it-IT" sz="1800" dirty="0" smtClean="0"/>
              <a:t> </a:t>
            </a:r>
            <a:r>
              <a:rPr lang="it-IT" sz="1800" dirty="0" err="1" smtClean="0"/>
              <a:t>all</a:t>
            </a:r>
            <a:r>
              <a:rPr lang="it-IT" sz="1800" dirty="0" smtClean="0"/>
              <a:t> of </a:t>
            </a:r>
            <a:r>
              <a:rPr lang="it-IT" sz="1800" dirty="0" err="1" smtClean="0"/>
              <a:t>it</a:t>
            </a:r>
            <a:r>
              <a:rPr lang="it-IT" sz="1800" dirty="0" smtClean="0"/>
              <a:t>; </a:t>
            </a:r>
            <a:r>
              <a:rPr lang="it-IT" sz="1800" dirty="0" err="1" smtClean="0"/>
              <a:t>however</a:t>
            </a:r>
            <a:r>
              <a:rPr lang="it-IT" sz="1800" dirty="0" smtClean="0"/>
              <a:t> in the first slide </a:t>
            </a:r>
            <a:r>
              <a:rPr lang="it-IT" sz="1800" dirty="0" err="1" smtClean="0"/>
              <a:t>you</a:t>
            </a:r>
            <a:r>
              <a:rPr lang="it-IT" sz="1800" dirty="0" smtClean="0"/>
              <a:t> </a:t>
            </a:r>
            <a:r>
              <a:rPr lang="it-IT" sz="1800" dirty="0" err="1" smtClean="0"/>
              <a:t>may</a:t>
            </a:r>
            <a:r>
              <a:rPr lang="it-IT" sz="1800" dirty="0" smtClean="0"/>
              <a:t> </a:t>
            </a:r>
            <a:r>
              <a:rPr lang="it-IT" sz="1800" dirty="0" err="1" smtClean="0"/>
              <a:t>find</a:t>
            </a:r>
            <a:r>
              <a:rPr lang="it-IT" sz="1800" dirty="0" smtClean="0"/>
              <a:t> an </a:t>
            </a:r>
            <a:r>
              <a:rPr lang="it-IT" sz="1800" dirty="0" err="1" smtClean="0"/>
              <a:t>example</a:t>
            </a:r>
            <a:r>
              <a:rPr lang="it-IT" sz="1800" dirty="0" smtClean="0"/>
              <a:t> of the </a:t>
            </a:r>
            <a:r>
              <a:rPr lang="it-IT" sz="1800" dirty="0" err="1" smtClean="0"/>
              <a:t>three</a:t>
            </a:r>
            <a:r>
              <a:rPr lang="it-IT" sz="1800" dirty="0" smtClean="0"/>
              <a:t> major component of an </a:t>
            </a:r>
            <a:r>
              <a:rPr lang="it-IT" sz="1800" dirty="0" err="1" smtClean="0"/>
              <a:t>argument</a:t>
            </a:r>
            <a:r>
              <a:rPr lang="it-IT" sz="1800" dirty="0" smtClean="0"/>
              <a:t> </a:t>
            </a:r>
            <a:r>
              <a:rPr lang="it-IT" sz="1800" dirty="0" err="1" smtClean="0"/>
              <a:t>given</a:t>
            </a:r>
            <a:r>
              <a:rPr lang="it-IT" sz="1800" dirty="0" smtClean="0"/>
              <a:t> in </a:t>
            </a:r>
            <a:r>
              <a:rPr lang="it-IT" sz="1800" dirty="0" err="1" smtClean="0"/>
              <a:t>Toulmin’s</a:t>
            </a:r>
            <a:r>
              <a:rPr lang="it-IT" sz="1800" dirty="0" smtClean="0"/>
              <a:t> </a:t>
            </a:r>
            <a:r>
              <a:rPr lang="it-IT" sz="1800" dirty="0" err="1"/>
              <a:t>framework</a:t>
            </a:r>
            <a:r>
              <a:rPr lang="it-IT" sz="1800" dirty="0"/>
              <a:t> </a:t>
            </a:r>
            <a:r>
              <a:rPr lang="it-IT" sz="1800" dirty="0" smtClean="0"/>
              <a:t>)</a:t>
            </a:r>
          </a:p>
          <a:p>
            <a:pPr marL="0" lvl="0" indent="0" defTabSz="914400">
              <a:spcBef>
                <a:spcPts val="0"/>
              </a:spcBef>
              <a:buNone/>
            </a:pPr>
            <a:endParaRPr lang="it-IT" sz="1800" i="1" dirty="0"/>
          </a:p>
        </p:txBody>
      </p:sp>
    </p:spTree>
    <p:extLst>
      <p:ext uri="{BB962C8B-B14F-4D97-AF65-F5344CB8AC3E}">
        <p14:creationId xmlns:p14="http://schemas.microsoft.com/office/powerpoint/2010/main" val="854200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Structure</a:t>
            </a:r>
            <a:r>
              <a:rPr lang="it-IT" dirty="0" smtClean="0"/>
              <a:t> of an </a:t>
            </a:r>
            <a:r>
              <a:rPr lang="it-IT" dirty="0" err="1" smtClean="0"/>
              <a:t>argument</a:t>
            </a:r>
            <a:endParaRPr lang="it-IT" dirty="0"/>
          </a:p>
        </p:txBody>
      </p:sp>
      <p:sp>
        <p:nvSpPr>
          <p:cNvPr id="3" name="Segnaposto contenuto 2"/>
          <p:cNvSpPr>
            <a:spLocks noGrp="1"/>
          </p:cNvSpPr>
          <p:nvPr>
            <p:ph idx="1"/>
          </p:nvPr>
        </p:nvSpPr>
        <p:spPr>
          <a:xfrm>
            <a:off x="457200" y="1417638"/>
            <a:ext cx="8229600" cy="5190775"/>
          </a:xfrm>
        </p:spPr>
        <p:txBody>
          <a:bodyPr>
            <a:normAutofit fontScale="92500" lnSpcReduction="10000"/>
          </a:bodyPr>
          <a:lstStyle/>
          <a:p>
            <a:pPr marL="0" indent="0">
              <a:buNone/>
            </a:pPr>
            <a:r>
              <a:rPr lang="it-IT" dirty="0" smtClean="0"/>
              <a:t>Premise 1</a:t>
            </a:r>
          </a:p>
          <a:p>
            <a:pPr marL="0" indent="0">
              <a:buNone/>
            </a:pPr>
            <a:r>
              <a:rPr lang="it-IT" dirty="0" smtClean="0"/>
              <a:t>Premise 2</a:t>
            </a:r>
          </a:p>
          <a:p>
            <a:pPr marL="0" indent="0">
              <a:buNone/>
            </a:pPr>
            <a:r>
              <a:rPr lang="mr-IN" dirty="0" smtClean="0"/>
              <a:t>…</a:t>
            </a:r>
            <a:r>
              <a:rPr lang="it-IT" dirty="0" smtClean="0"/>
              <a:t>									</a:t>
            </a:r>
            <a:r>
              <a:rPr lang="it-IT" b="1" dirty="0" err="1" smtClean="0"/>
              <a:t>Support</a:t>
            </a:r>
            <a:r>
              <a:rPr lang="it-IT" dirty="0" smtClean="0"/>
              <a:t> or </a:t>
            </a:r>
            <a:r>
              <a:rPr lang="it-IT" dirty="0" err="1" smtClean="0"/>
              <a:t>Justify</a:t>
            </a:r>
            <a:endParaRPr lang="it-IT" dirty="0" smtClean="0"/>
          </a:p>
          <a:p>
            <a:pPr marL="0" indent="0">
              <a:buNone/>
            </a:pPr>
            <a:r>
              <a:rPr lang="it-IT" dirty="0" smtClean="0"/>
              <a:t>Premise </a:t>
            </a:r>
            <a:r>
              <a:rPr lang="it-IT" dirty="0" err="1" smtClean="0"/>
              <a:t>n</a:t>
            </a:r>
            <a:endParaRPr lang="it-IT" dirty="0" smtClean="0"/>
          </a:p>
          <a:p>
            <a:pPr marL="0" indent="0">
              <a:buNone/>
            </a:pPr>
            <a:r>
              <a:rPr lang="it-IT" dirty="0" smtClean="0"/>
              <a:t>--------------</a:t>
            </a:r>
          </a:p>
          <a:p>
            <a:pPr marL="0" indent="0">
              <a:buNone/>
            </a:pPr>
            <a:r>
              <a:rPr lang="it-IT" dirty="0" err="1" smtClean="0"/>
              <a:t>Conclusion</a:t>
            </a:r>
            <a:r>
              <a:rPr lang="it-IT" dirty="0" smtClean="0"/>
              <a:t>					</a:t>
            </a:r>
          </a:p>
          <a:p>
            <a:pPr marL="0" indent="0">
              <a:buNone/>
            </a:pPr>
            <a:r>
              <a:rPr lang="it-IT" dirty="0"/>
              <a:t>	</a:t>
            </a:r>
            <a:r>
              <a:rPr lang="it-IT" dirty="0" smtClean="0"/>
              <a:t>								</a:t>
            </a:r>
            <a:r>
              <a:rPr lang="it-IT" b="1" dirty="0" err="1" smtClean="0"/>
              <a:t>Claim</a:t>
            </a:r>
            <a:r>
              <a:rPr lang="it-IT" dirty="0"/>
              <a:t>/</a:t>
            </a:r>
            <a:r>
              <a:rPr lang="it-IT" dirty="0" smtClean="0"/>
              <a:t>Point/</a:t>
            </a:r>
            <a:r>
              <a:rPr lang="it-IT" dirty="0" err="1" smtClean="0"/>
              <a:t>Thesis</a:t>
            </a:r>
            <a:endParaRPr lang="it-IT" dirty="0" smtClean="0"/>
          </a:p>
          <a:p>
            <a:pPr marL="0" indent="0">
              <a:buNone/>
            </a:pPr>
            <a:endParaRPr lang="it-IT" dirty="0"/>
          </a:p>
          <a:p>
            <a:pPr marL="0" indent="0">
              <a:buNone/>
            </a:pPr>
            <a:r>
              <a:rPr lang="it-IT" dirty="0" smtClean="0"/>
              <a:t>On a background of (</a:t>
            </a:r>
            <a:r>
              <a:rPr lang="it-IT" dirty="0" err="1" smtClean="0"/>
              <a:t>shared</a:t>
            </a:r>
            <a:r>
              <a:rPr lang="it-IT" dirty="0" smtClean="0"/>
              <a:t>) </a:t>
            </a:r>
            <a:r>
              <a:rPr lang="it-IT" dirty="0" err="1" smtClean="0"/>
              <a:t>presuppositions</a:t>
            </a:r>
            <a:endParaRPr lang="it-IT" dirty="0" smtClean="0"/>
          </a:p>
          <a:p>
            <a:pPr marL="0" indent="0">
              <a:buNone/>
            </a:pPr>
            <a:r>
              <a:rPr lang="it-IT" dirty="0" smtClean="0"/>
              <a:t>(</a:t>
            </a:r>
            <a:r>
              <a:rPr lang="it-IT" b="1" dirty="0" smtClean="0"/>
              <a:t>warrants</a:t>
            </a:r>
            <a:r>
              <a:rPr lang="it-IT" dirty="0" smtClean="0"/>
              <a:t>, </a:t>
            </a:r>
            <a:r>
              <a:rPr lang="it-IT" dirty="0" err="1" smtClean="0"/>
              <a:t>justifications</a:t>
            </a:r>
            <a:r>
              <a:rPr lang="it-IT" dirty="0" smtClean="0"/>
              <a:t>, </a:t>
            </a:r>
            <a:r>
              <a:rPr lang="it-IT" dirty="0" err="1" smtClean="0"/>
              <a:t>beliefs</a:t>
            </a:r>
            <a:r>
              <a:rPr lang="mr-IN" dirty="0" smtClean="0"/>
              <a:t>…</a:t>
            </a:r>
            <a:r>
              <a:rPr lang="it-IT" dirty="0" smtClean="0"/>
              <a:t>)</a:t>
            </a:r>
            <a:endParaRPr lang="it-IT" dirty="0"/>
          </a:p>
        </p:txBody>
      </p:sp>
      <p:cxnSp>
        <p:nvCxnSpPr>
          <p:cNvPr id="5" name="Connettore 2 4"/>
          <p:cNvCxnSpPr/>
          <p:nvPr/>
        </p:nvCxnSpPr>
        <p:spPr>
          <a:xfrm flipH="1" flipV="1">
            <a:off x="2540222" y="1703951"/>
            <a:ext cx="1985221" cy="1245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nettore 2 5"/>
          <p:cNvCxnSpPr/>
          <p:nvPr/>
        </p:nvCxnSpPr>
        <p:spPr>
          <a:xfrm flipH="1">
            <a:off x="2588455" y="2949451"/>
            <a:ext cx="1936988" cy="5549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H="1" flipV="1">
            <a:off x="2475913" y="2346951"/>
            <a:ext cx="2049530" cy="61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H="1" flipV="1">
            <a:off x="2475913" y="4117502"/>
            <a:ext cx="2089388" cy="529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34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dirty="0" err="1"/>
              <a:t>https</a:t>
            </a:r>
            <a:r>
              <a:rPr lang="it-IT" sz="3000" dirty="0"/>
              <a:t>://</a:t>
            </a:r>
            <a:r>
              <a:rPr lang="it-IT" sz="3000" dirty="0" err="1"/>
              <a:t>www.youtube.com</a:t>
            </a:r>
            <a:r>
              <a:rPr lang="it-IT" sz="3000" dirty="0"/>
              <a:t>/</a:t>
            </a:r>
            <a:r>
              <a:rPr lang="it-IT" sz="3000" dirty="0" err="1"/>
              <a:t>watch?v</a:t>
            </a:r>
            <a:r>
              <a:rPr lang="it-IT" sz="3000" dirty="0"/>
              <a:t>=kQFKtI6gn9Y</a:t>
            </a:r>
          </a:p>
        </p:txBody>
      </p:sp>
      <p:pic>
        <p:nvPicPr>
          <p:cNvPr id="4" name="basic-argumen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1906889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Kinds</a:t>
            </a:r>
            <a:r>
              <a:rPr lang="it-IT" dirty="0" smtClean="0"/>
              <a:t> of </a:t>
            </a:r>
            <a:r>
              <a:rPr lang="it-IT" dirty="0" err="1" smtClean="0"/>
              <a:t>arguments</a:t>
            </a:r>
            <a:endParaRPr lang="it-IT" dirty="0"/>
          </a:p>
        </p:txBody>
      </p:sp>
      <p:sp>
        <p:nvSpPr>
          <p:cNvPr id="4" name="Segnaposto contenuto 3"/>
          <p:cNvSpPr>
            <a:spLocks noGrp="1"/>
          </p:cNvSpPr>
          <p:nvPr>
            <p:ph sz="half" idx="1"/>
          </p:nvPr>
        </p:nvSpPr>
        <p:spPr/>
        <p:txBody>
          <a:bodyPr/>
          <a:lstStyle/>
          <a:p>
            <a:pPr marL="0" indent="0">
              <a:buNone/>
            </a:pPr>
            <a:r>
              <a:rPr lang="it-IT" b="1" i="1" dirty="0" err="1" smtClean="0"/>
              <a:t>Deductive</a:t>
            </a:r>
            <a:r>
              <a:rPr lang="it-IT" i="1" dirty="0" smtClean="0"/>
              <a:t> </a:t>
            </a:r>
            <a:r>
              <a:rPr lang="it-IT" i="1" dirty="0" err="1" smtClean="0"/>
              <a:t>Arguments</a:t>
            </a:r>
            <a:endParaRPr lang="it-IT" i="1" dirty="0" smtClean="0"/>
          </a:p>
          <a:p>
            <a:pPr marL="0" indent="0">
              <a:buNone/>
            </a:pPr>
            <a:endParaRPr lang="it-IT" dirty="0"/>
          </a:p>
          <a:p>
            <a:pPr marL="0" indent="0">
              <a:buNone/>
            </a:pPr>
            <a:r>
              <a:rPr lang="it-IT" dirty="0" smtClean="0"/>
              <a:t>The </a:t>
            </a:r>
            <a:r>
              <a:rPr lang="it-IT" dirty="0" err="1" smtClean="0"/>
              <a:t>conclusion</a:t>
            </a:r>
            <a:r>
              <a:rPr lang="it-IT" dirty="0" smtClean="0"/>
              <a:t> </a:t>
            </a:r>
            <a:r>
              <a:rPr lang="it-IT" dirty="0" err="1" smtClean="0"/>
              <a:t>necessarily</a:t>
            </a:r>
            <a:r>
              <a:rPr lang="it-IT" dirty="0" smtClean="0"/>
              <a:t> </a:t>
            </a:r>
            <a:r>
              <a:rPr lang="it-IT" dirty="0" err="1" smtClean="0"/>
              <a:t>follows</a:t>
            </a:r>
            <a:r>
              <a:rPr lang="it-IT" dirty="0" smtClean="0"/>
              <a:t> from the </a:t>
            </a:r>
            <a:r>
              <a:rPr lang="it-IT" dirty="0" err="1" smtClean="0"/>
              <a:t>premises</a:t>
            </a:r>
            <a:endParaRPr lang="it-IT" dirty="0" smtClean="0"/>
          </a:p>
          <a:p>
            <a:pPr marL="0" indent="0">
              <a:buNone/>
            </a:pPr>
            <a:endParaRPr lang="it-IT" dirty="0" smtClean="0"/>
          </a:p>
          <a:p>
            <a:pPr marL="0" indent="0">
              <a:buNone/>
            </a:pPr>
            <a:endParaRPr lang="it-IT" dirty="0" smtClean="0"/>
          </a:p>
          <a:p>
            <a:pPr marL="0" indent="0">
              <a:buNone/>
            </a:pPr>
            <a:r>
              <a:rPr lang="it-IT" b="1" i="1" dirty="0" err="1" smtClean="0"/>
              <a:t>Valid</a:t>
            </a:r>
            <a:r>
              <a:rPr lang="it-IT" i="1" dirty="0" smtClean="0"/>
              <a:t> </a:t>
            </a:r>
            <a:r>
              <a:rPr lang="it-IT" i="1" dirty="0" err="1" smtClean="0"/>
              <a:t>argument</a:t>
            </a:r>
            <a:r>
              <a:rPr lang="it-IT" dirty="0" smtClean="0"/>
              <a:t>:</a:t>
            </a:r>
          </a:p>
          <a:p>
            <a:pPr marL="0" indent="0">
              <a:buNone/>
            </a:pPr>
            <a:r>
              <a:rPr lang="it-IT" dirty="0" err="1" smtClean="0"/>
              <a:t>Conclusion</a:t>
            </a:r>
            <a:r>
              <a:rPr lang="it-IT" dirty="0" smtClean="0"/>
              <a:t> </a:t>
            </a:r>
            <a:r>
              <a:rPr lang="it-IT" dirty="0" err="1"/>
              <a:t>i</a:t>
            </a:r>
            <a:r>
              <a:rPr lang="it-IT" dirty="0" err="1" smtClean="0"/>
              <a:t>s</a:t>
            </a:r>
            <a:r>
              <a:rPr lang="it-IT" dirty="0" smtClean="0"/>
              <a:t> </a:t>
            </a:r>
            <a:r>
              <a:rPr lang="it-IT" dirty="0" err="1" smtClean="0"/>
              <a:t>true</a:t>
            </a:r>
            <a:r>
              <a:rPr lang="it-IT" dirty="0" smtClean="0"/>
              <a:t> </a:t>
            </a:r>
            <a:r>
              <a:rPr lang="it-IT" dirty="0" err="1" smtClean="0"/>
              <a:t>if</a:t>
            </a:r>
            <a:r>
              <a:rPr lang="it-IT" dirty="0" smtClean="0"/>
              <a:t> the </a:t>
            </a:r>
            <a:r>
              <a:rPr lang="it-IT" dirty="0" err="1" smtClean="0"/>
              <a:t>premises</a:t>
            </a:r>
            <a:r>
              <a:rPr lang="it-IT" dirty="0" smtClean="0"/>
              <a:t> are </a:t>
            </a:r>
            <a:r>
              <a:rPr lang="it-IT" dirty="0" err="1" smtClean="0"/>
              <a:t>true</a:t>
            </a:r>
            <a:endParaRPr lang="it-IT" dirty="0"/>
          </a:p>
        </p:txBody>
      </p:sp>
      <p:sp>
        <p:nvSpPr>
          <p:cNvPr id="5" name="Segnaposto contenuto 4"/>
          <p:cNvSpPr>
            <a:spLocks noGrp="1"/>
          </p:cNvSpPr>
          <p:nvPr>
            <p:ph sz="half" idx="2"/>
          </p:nvPr>
        </p:nvSpPr>
        <p:spPr/>
        <p:txBody>
          <a:bodyPr/>
          <a:lstStyle/>
          <a:p>
            <a:pPr marL="0" indent="0">
              <a:buNone/>
            </a:pPr>
            <a:r>
              <a:rPr lang="it-IT" b="1" i="1" dirty="0" err="1" smtClean="0"/>
              <a:t>Inductive</a:t>
            </a:r>
            <a:r>
              <a:rPr lang="it-IT" b="1" i="1" dirty="0" smtClean="0"/>
              <a:t> </a:t>
            </a:r>
            <a:r>
              <a:rPr lang="it-IT" i="1" dirty="0" err="1" smtClean="0"/>
              <a:t>Arguments</a:t>
            </a:r>
            <a:endParaRPr lang="it-IT" i="1" dirty="0" smtClean="0"/>
          </a:p>
          <a:p>
            <a:pPr marL="0" indent="0">
              <a:buNone/>
            </a:pPr>
            <a:endParaRPr lang="it-IT" dirty="0"/>
          </a:p>
          <a:p>
            <a:pPr marL="0" indent="0">
              <a:buNone/>
            </a:pPr>
            <a:r>
              <a:rPr lang="it-IT" dirty="0" smtClean="0"/>
              <a:t>The </a:t>
            </a:r>
            <a:r>
              <a:rPr lang="it-IT" dirty="0" err="1" smtClean="0"/>
              <a:t>conclusion</a:t>
            </a:r>
            <a:r>
              <a:rPr lang="it-IT" dirty="0" smtClean="0"/>
              <a:t> </a:t>
            </a:r>
            <a:r>
              <a:rPr lang="it-IT" dirty="0" err="1" smtClean="0"/>
              <a:t>is</a:t>
            </a:r>
            <a:r>
              <a:rPr lang="it-IT" dirty="0" smtClean="0"/>
              <a:t> </a:t>
            </a:r>
            <a:r>
              <a:rPr lang="it-IT" dirty="0" err="1" smtClean="0"/>
              <a:t>supported</a:t>
            </a:r>
            <a:r>
              <a:rPr lang="it-IT" dirty="0" smtClean="0"/>
              <a:t> by the </a:t>
            </a:r>
            <a:r>
              <a:rPr lang="it-IT" dirty="0" err="1" smtClean="0"/>
              <a:t>premises</a:t>
            </a:r>
            <a:r>
              <a:rPr lang="it-IT" dirty="0" smtClean="0"/>
              <a:t> </a:t>
            </a:r>
            <a:r>
              <a:rPr lang="it-IT" dirty="0" err="1" smtClean="0"/>
              <a:t>at</a:t>
            </a:r>
            <a:r>
              <a:rPr lang="it-IT" dirty="0" smtClean="0"/>
              <a:t> a </a:t>
            </a:r>
            <a:r>
              <a:rPr lang="it-IT" dirty="0" err="1" smtClean="0"/>
              <a:t>certain</a:t>
            </a:r>
            <a:r>
              <a:rPr lang="it-IT" dirty="0" smtClean="0"/>
              <a:t> </a:t>
            </a:r>
            <a:r>
              <a:rPr lang="it-IT" dirty="0" err="1" smtClean="0"/>
              <a:t>degree</a:t>
            </a:r>
            <a:r>
              <a:rPr lang="it-IT" dirty="0" smtClean="0"/>
              <a:t> (of </a:t>
            </a:r>
            <a:r>
              <a:rPr lang="it-IT" dirty="0" err="1" smtClean="0"/>
              <a:t>probability</a:t>
            </a:r>
            <a:r>
              <a:rPr lang="it-IT" dirty="0" smtClean="0"/>
              <a:t>)</a:t>
            </a:r>
          </a:p>
          <a:p>
            <a:pPr marL="0" indent="0">
              <a:buNone/>
            </a:pPr>
            <a:endParaRPr lang="it-IT" dirty="0"/>
          </a:p>
          <a:p>
            <a:pPr marL="0" indent="0">
              <a:buNone/>
            </a:pPr>
            <a:r>
              <a:rPr lang="it-IT" b="1" i="1" dirty="0" smtClean="0"/>
              <a:t>Strong </a:t>
            </a:r>
            <a:r>
              <a:rPr lang="it-IT" i="1" dirty="0" err="1" smtClean="0"/>
              <a:t>Argument</a:t>
            </a:r>
            <a:r>
              <a:rPr lang="it-IT" dirty="0" smtClean="0"/>
              <a:t>:</a:t>
            </a:r>
          </a:p>
          <a:p>
            <a:pPr marL="0" indent="0">
              <a:buNone/>
            </a:pPr>
            <a:r>
              <a:rPr lang="it-IT" dirty="0" err="1" smtClean="0"/>
              <a:t>Conclusion</a:t>
            </a:r>
            <a:r>
              <a:rPr lang="it-IT" dirty="0" smtClean="0"/>
              <a:t> </a:t>
            </a:r>
            <a:r>
              <a:rPr lang="it-IT" dirty="0" err="1" smtClean="0"/>
              <a:t>is</a:t>
            </a:r>
            <a:r>
              <a:rPr lang="it-IT" dirty="0" smtClean="0"/>
              <a:t> </a:t>
            </a:r>
            <a:r>
              <a:rPr lang="it-IT" dirty="0" err="1" smtClean="0"/>
              <a:t>probable</a:t>
            </a:r>
            <a:endParaRPr lang="it-IT" dirty="0"/>
          </a:p>
        </p:txBody>
      </p:sp>
    </p:spTree>
    <p:extLst>
      <p:ext uri="{BB962C8B-B14F-4D97-AF65-F5344CB8AC3E}">
        <p14:creationId xmlns:p14="http://schemas.microsoft.com/office/powerpoint/2010/main" val="30707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Examples</a:t>
            </a:r>
            <a:r>
              <a:rPr lang="it-IT" dirty="0" smtClean="0"/>
              <a:t/>
            </a:r>
            <a:br>
              <a:rPr lang="it-IT" dirty="0" smtClean="0"/>
            </a:br>
            <a:r>
              <a:rPr lang="it-IT" dirty="0" err="1" smtClean="0"/>
              <a:t>deduction</a:t>
            </a:r>
            <a:r>
              <a:rPr lang="it-IT" dirty="0" smtClean="0"/>
              <a:t>                                  </a:t>
            </a:r>
            <a:r>
              <a:rPr lang="it-IT" dirty="0" err="1" smtClean="0"/>
              <a:t>induction</a:t>
            </a:r>
            <a:r>
              <a:rPr lang="it-IT" dirty="0" smtClean="0"/>
              <a:t>     </a:t>
            </a:r>
            <a:endParaRPr lang="it-IT" dirty="0"/>
          </a:p>
        </p:txBody>
      </p:sp>
      <p:sp>
        <p:nvSpPr>
          <p:cNvPr id="3" name="Segnaposto contenuto 2"/>
          <p:cNvSpPr>
            <a:spLocks noGrp="1"/>
          </p:cNvSpPr>
          <p:nvPr>
            <p:ph sz="half" idx="1"/>
          </p:nvPr>
        </p:nvSpPr>
        <p:spPr/>
        <p:txBody>
          <a:bodyPr>
            <a:normAutofit/>
          </a:bodyPr>
          <a:lstStyle/>
          <a:p>
            <a:pPr marL="0" indent="0">
              <a:buNone/>
            </a:pPr>
            <a:r>
              <a:rPr lang="it-IT" sz="2400" dirty="0" err="1" smtClean="0"/>
              <a:t>If</a:t>
            </a:r>
            <a:r>
              <a:rPr lang="it-IT" sz="2400" dirty="0" smtClean="0"/>
              <a:t> </a:t>
            </a:r>
            <a:r>
              <a:rPr lang="it-IT" sz="2400" dirty="0" err="1" smtClean="0"/>
              <a:t>P</a:t>
            </a:r>
            <a:r>
              <a:rPr lang="it-IT" sz="2400" dirty="0" smtClean="0"/>
              <a:t> </a:t>
            </a:r>
            <a:r>
              <a:rPr lang="it-IT" sz="2400" dirty="0" err="1" smtClean="0"/>
              <a:t>then</a:t>
            </a:r>
            <a:r>
              <a:rPr lang="it-IT" sz="2400" dirty="0" smtClean="0"/>
              <a:t> </a:t>
            </a:r>
            <a:r>
              <a:rPr lang="it-IT" sz="2400" dirty="0" err="1" smtClean="0"/>
              <a:t>Q</a:t>
            </a:r>
            <a:endParaRPr lang="it-IT" sz="2400" dirty="0" smtClean="0"/>
          </a:p>
          <a:p>
            <a:pPr marL="0" indent="0">
              <a:buNone/>
            </a:pPr>
            <a:r>
              <a:rPr lang="it-IT" sz="2400" dirty="0" err="1" smtClean="0"/>
              <a:t>P</a:t>
            </a:r>
            <a:endParaRPr lang="it-IT" sz="2400" dirty="0" smtClean="0"/>
          </a:p>
          <a:p>
            <a:pPr marL="0" indent="0">
              <a:buNone/>
            </a:pPr>
            <a:r>
              <a:rPr lang="it-IT" sz="2400" dirty="0" smtClean="0"/>
              <a:t>-----</a:t>
            </a:r>
          </a:p>
          <a:p>
            <a:pPr marL="0" indent="0">
              <a:buNone/>
            </a:pPr>
            <a:r>
              <a:rPr lang="it-IT" sz="2400" dirty="0" err="1" smtClean="0"/>
              <a:t>Q</a:t>
            </a:r>
            <a:endParaRPr lang="it-IT" sz="2400" dirty="0" smtClean="0"/>
          </a:p>
          <a:p>
            <a:pPr marL="0" indent="0">
              <a:buNone/>
            </a:pPr>
            <a:endParaRPr lang="it-IT" sz="2400" dirty="0"/>
          </a:p>
          <a:p>
            <a:pPr marL="0" indent="0">
              <a:buNone/>
            </a:pPr>
            <a:r>
              <a:rPr lang="it-IT" sz="2400" dirty="0" err="1" smtClean="0"/>
              <a:t>If</a:t>
            </a:r>
            <a:r>
              <a:rPr lang="it-IT" sz="2400" dirty="0" smtClean="0"/>
              <a:t> </a:t>
            </a:r>
            <a:r>
              <a:rPr lang="it-IT" sz="2400" dirty="0" err="1" smtClean="0"/>
              <a:t>it</a:t>
            </a:r>
            <a:r>
              <a:rPr lang="it-IT" sz="2400" dirty="0" smtClean="0"/>
              <a:t> </a:t>
            </a:r>
            <a:r>
              <a:rPr lang="it-IT" sz="2400" dirty="0" err="1" smtClean="0"/>
              <a:t>rains</a:t>
            </a:r>
            <a:r>
              <a:rPr lang="it-IT" sz="2400" dirty="0" smtClean="0"/>
              <a:t> </a:t>
            </a:r>
            <a:r>
              <a:rPr lang="it-IT" sz="2400" dirty="0" err="1" smtClean="0"/>
              <a:t>then</a:t>
            </a:r>
            <a:r>
              <a:rPr lang="it-IT" sz="2400" dirty="0" smtClean="0"/>
              <a:t> I </a:t>
            </a:r>
            <a:r>
              <a:rPr lang="it-IT" sz="2400" dirty="0" err="1" smtClean="0"/>
              <a:t>get</a:t>
            </a:r>
            <a:r>
              <a:rPr lang="it-IT" sz="2400" dirty="0" smtClean="0"/>
              <a:t> </a:t>
            </a:r>
            <a:r>
              <a:rPr lang="it-IT" sz="2400" dirty="0" err="1" smtClean="0"/>
              <a:t>wet</a:t>
            </a:r>
            <a:endParaRPr lang="it-IT" sz="2400" dirty="0" smtClean="0"/>
          </a:p>
          <a:p>
            <a:pPr marL="0" indent="0">
              <a:buNone/>
            </a:pPr>
            <a:r>
              <a:rPr lang="it-IT" sz="2400" dirty="0" err="1" smtClean="0"/>
              <a:t>It</a:t>
            </a:r>
            <a:r>
              <a:rPr lang="it-IT" sz="2400" dirty="0" smtClean="0"/>
              <a:t> </a:t>
            </a:r>
            <a:r>
              <a:rPr lang="it-IT" sz="2400" dirty="0" err="1" smtClean="0"/>
              <a:t>rains</a:t>
            </a:r>
            <a:endParaRPr lang="it-IT" sz="2400" dirty="0" smtClean="0"/>
          </a:p>
          <a:p>
            <a:pPr marL="0" indent="0">
              <a:buNone/>
            </a:pPr>
            <a:r>
              <a:rPr lang="it-IT" sz="2400" dirty="0" smtClean="0"/>
              <a:t>------------</a:t>
            </a:r>
          </a:p>
          <a:p>
            <a:pPr marL="0" indent="0">
              <a:buNone/>
            </a:pPr>
            <a:r>
              <a:rPr lang="it-IT" sz="2400" dirty="0" smtClean="0"/>
              <a:t>I </a:t>
            </a:r>
            <a:r>
              <a:rPr lang="it-IT" sz="2400" dirty="0" err="1" smtClean="0"/>
              <a:t>get</a:t>
            </a:r>
            <a:r>
              <a:rPr lang="it-IT" sz="2400" dirty="0" smtClean="0"/>
              <a:t> </a:t>
            </a:r>
            <a:r>
              <a:rPr lang="it-IT" sz="2400" dirty="0" err="1" smtClean="0"/>
              <a:t>wet</a:t>
            </a:r>
            <a:r>
              <a:rPr lang="it-IT" sz="2400" dirty="0" smtClean="0"/>
              <a:t> (</a:t>
            </a:r>
            <a:r>
              <a:rPr lang="it-IT" sz="2400" dirty="0" err="1" smtClean="0"/>
              <a:t>valid</a:t>
            </a:r>
            <a:r>
              <a:rPr lang="it-IT" sz="2400" dirty="0" smtClean="0"/>
              <a:t>)</a:t>
            </a:r>
            <a:endParaRPr lang="it-IT" sz="2400" dirty="0"/>
          </a:p>
        </p:txBody>
      </p:sp>
      <p:sp>
        <p:nvSpPr>
          <p:cNvPr id="4" name="Segnaposto contenuto 3"/>
          <p:cNvSpPr>
            <a:spLocks noGrp="1"/>
          </p:cNvSpPr>
          <p:nvPr>
            <p:ph sz="half" idx="2"/>
          </p:nvPr>
        </p:nvSpPr>
        <p:spPr>
          <a:xfrm>
            <a:off x="4495801" y="1600200"/>
            <a:ext cx="4346748" cy="5087003"/>
          </a:xfrm>
        </p:spPr>
        <p:txBody>
          <a:bodyPr>
            <a:normAutofit/>
          </a:bodyPr>
          <a:lstStyle/>
          <a:p>
            <a:pPr marL="0" indent="0">
              <a:buNone/>
            </a:pPr>
            <a:r>
              <a:rPr lang="it-IT" dirty="0" smtClean="0"/>
              <a:t>		</a:t>
            </a:r>
            <a:r>
              <a:rPr lang="it-IT" sz="2400" dirty="0" smtClean="0"/>
              <a:t>	</a:t>
            </a:r>
            <a:r>
              <a:rPr lang="it-IT" sz="2400" dirty="0" err="1" smtClean="0"/>
              <a:t>If</a:t>
            </a:r>
            <a:r>
              <a:rPr lang="it-IT" sz="2400" dirty="0" smtClean="0"/>
              <a:t> </a:t>
            </a:r>
            <a:r>
              <a:rPr lang="it-IT" sz="2400" dirty="0" err="1" smtClean="0"/>
              <a:t>P</a:t>
            </a:r>
            <a:r>
              <a:rPr lang="it-IT" sz="2400" dirty="0" smtClean="0"/>
              <a:t> </a:t>
            </a:r>
            <a:r>
              <a:rPr lang="it-IT" sz="2400" dirty="0" err="1" smtClean="0"/>
              <a:t>then</a:t>
            </a:r>
            <a:r>
              <a:rPr lang="it-IT" sz="2400" dirty="0" smtClean="0"/>
              <a:t> </a:t>
            </a:r>
            <a:r>
              <a:rPr lang="it-IT" sz="2400" dirty="0" err="1" smtClean="0"/>
              <a:t>Q</a:t>
            </a:r>
            <a:endParaRPr lang="it-IT" sz="2400" dirty="0" smtClean="0"/>
          </a:p>
          <a:p>
            <a:pPr marL="0" indent="0">
              <a:buNone/>
            </a:pPr>
            <a:r>
              <a:rPr lang="it-IT" sz="2400" dirty="0" smtClean="0"/>
              <a:t>			</a:t>
            </a:r>
            <a:r>
              <a:rPr lang="it-IT" sz="2400" dirty="0" err="1" smtClean="0"/>
              <a:t>Q</a:t>
            </a:r>
            <a:endParaRPr lang="it-IT" sz="2400" dirty="0" smtClean="0"/>
          </a:p>
          <a:p>
            <a:pPr marL="0" indent="0">
              <a:buNone/>
            </a:pPr>
            <a:r>
              <a:rPr lang="it-IT" sz="2400" dirty="0" smtClean="0"/>
              <a:t>			-------</a:t>
            </a:r>
          </a:p>
          <a:p>
            <a:pPr marL="0" indent="0">
              <a:buNone/>
            </a:pPr>
            <a:r>
              <a:rPr lang="it-IT" sz="2400" dirty="0" smtClean="0"/>
              <a:t>			</a:t>
            </a:r>
            <a:r>
              <a:rPr lang="it-IT" sz="2400" dirty="0" err="1" smtClean="0"/>
              <a:t>P</a:t>
            </a:r>
            <a:endParaRPr lang="it-IT" sz="2400" dirty="0" smtClean="0"/>
          </a:p>
          <a:p>
            <a:pPr marL="0" indent="0">
              <a:buNone/>
            </a:pPr>
            <a:endParaRPr lang="it-IT" sz="2400" dirty="0"/>
          </a:p>
          <a:p>
            <a:pPr marL="0" indent="0">
              <a:buNone/>
            </a:pPr>
            <a:r>
              <a:rPr lang="it-IT" sz="2400" dirty="0" smtClean="0"/>
              <a:t>           </a:t>
            </a:r>
            <a:r>
              <a:rPr lang="it-IT" sz="2400" dirty="0" err="1" smtClean="0"/>
              <a:t>If</a:t>
            </a:r>
            <a:r>
              <a:rPr lang="it-IT" sz="2400" dirty="0" smtClean="0"/>
              <a:t> </a:t>
            </a:r>
            <a:r>
              <a:rPr lang="it-IT" sz="2400" dirty="0" err="1" smtClean="0"/>
              <a:t>it</a:t>
            </a:r>
            <a:r>
              <a:rPr lang="it-IT" sz="2400" dirty="0" smtClean="0"/>
              <a:t> </a:t>
            </a:r>
            <a:r>
              <a:rPr lang="it-IT" sz="2400" dirty="0" err="1" smtClean="0"/>
              <a:t>rains</a:t>
            </a:r>
            <a:r>
              <a:rPr lang="it-IT" sz="2400" dirty="0" smtClean="0"/>
              <a:t> I </a:t>
            </a:r>
            <a:r>
              <a:rPr lang="it-IT" sz="2400" dirty="0" err="1" smtClean="0"/>
              <a:t>get</a:t>
            </a:r>
            <a:r>
              <a:rPr lang="it-IT" sz="2400" dirty="0" smtClean="0"/>
              <a:t> </a:t>
            </a:r>
            <a:r>
              <a:rPr lang="it-IT" sz="2400" dirty="0" err="1" smtClean="0"/>
              <a:t>wet</a:t>
            </a:r>
            <a:r>
              <a:rPr lang="it-IT" sz="2400" dirty="0" smtClean="0"/>
              <a:t> (</a:t>
            </a:r>
            <a:r>
              <a:rPr lang="it-IT" sz="2400" dirty="0" err="1" smtClean="0"/>
              <a:t>at</a:t>
            </a:r>
            <a:r>
              <a:rPr lang="it-IT" sz="2400" dirty="0" smtClean="0"/>
              <a:t> 90%)</a:t>
            </a:r>
          </a:p>
          <a:p>
            <a:pPr marL="0" indent="0">
              <a:buNone/>
            </a:pPr>
            <a:r>
              <a:rPr lang="it-IT" sz="2400" dirty="0" smtClean="0"/>
              <a:t>            I </a:t>
            </a:r>
            <a:r>
              <a:rPr lang="it-IT" sz="2400" dirty="0" err="1" smtClean="0"/>
              <a:t>get</a:t>
            </a:r>
            <a:r>
              <a:rPr lang="it-IT" sz="2400" dirty="0" smtClean="0"/>
              <a:t> </a:t>
            </a:r>
            <a:r>
              <a:rPr lang="it-IT" sz="2400" dirty="0" err="1" smtClean="0"/>
              <a:t>wet</a:t>
            </a:r>
            <a:endParaRPr lang="it-IT" sz="2400" dirty="0" smtClean="0"/>
          </a:p>
          <a:p>
            <a:pPr marL="0" indent="0">
              <a:buNone/>
            </a:pPr>
            <a:r>
              <a:rPr lang="it-IT" sz="2400" dirty="0" smtClean="0"/>
              <a:t>             --------------</a:t>
            </a:r>
          </a:p>
          <a:p>
            <a:pPr marL="0" indent="0">
              <a:buNone/>
            </a:pPr>
            <a:r>
              <a:rPr lang="it-IT" sz="2400" dirty="0" smtClean="0"/>
              <a:t>             </a:t>
            </a:r>
            <a:r>
              <a:rPr lang="it-IT" sz="2400" dirty="0" err="1" smtClean="0"/>
              <a:t>It</a:t>
            </a:r>
            <a:r>
              <a:rPr lang="it-IT" sz="2400" dirty="0" smtClean="0"/>
              <a:t> </a:t>
            </a:r>
            <a:r>
              <a:rPr lang="it-IT" sz="2400" dirty="0" err="1" smtClean="0"/>
              <a:t>rains</a:t>
            </a:r>
            <a:r>
              <a:rPr lang="it-IT" sz="2400" dirty="0" smtClean="0"/>
              <a:t> (strong)</a:t>
            </a:r>
          </a:p>
          <a:p>
            <a:pPr marL="0" indent="0">
              <a:buNone/>
            </a:pPr>
            <a:endParaRPr lang="it-IT" sz="2400" dirty="0"/>
          </a:p>
          <a:p>
            <a:pPr marL="0" indent="0">
              <a:buNone/>
            </a:pPr>
            <a:r>
              <a:rPr lang="it-IT" sz="2400" dirty="0" err="1" smtClean="0"/>
              <a:t>Inference</a:t>
            </a:r>
            <a:r>
              <a:rPr lang="it-IT" sz="2400" dirty="0" smtClean="0"/>
              <a:t> to the best </a:t>
            </a:r>
            <a:r>
              <a:rPr lang="it-IT" sz="2400" dirty="0" err="1" smtClean="0"/>
              <a:t>explanation</a:t>
            </a:r>
            <a:endParaRPr lang="it-IT" sz="2400" dirty="0" smtClean="0"/>
          </a:p>
          <a:p>
            <a:pPr marL="0" indent="0">
              <a:buNone/>
            </a:pPr>
            <a:endParaRPr lang="it-IT" dirty="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356334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Deductive</a:t>
            </a:r>
            <a:r>
              <a:rPr lang="it-IT" dirty="0" smtClean="0"/>
              <a:t> </a:t>
            </a:r>
            <a:r>
              <a:rPr lang="it-IT" dirty="0" err="1" smtClean="0"/>
              <a:t>arguments</a:t>
            </a:r>
            <a:endParaRPr lang="it-IT" dirty="0"/>
          </a:p>
        </p:txBody>
      </p:sp>
      <p:sp>
        <p:nvSpPr>
          <p:cNvPr id="6" name="Segnaposto contenuto 5"/>
          <p:cNvSpPr>
            <a:spLocks noGrp="1"/>
          </p:cNvSpPr>
          <p:nvPr>
            <p:ph idx="1"/>
          </p:nvPr>
        </p:nvSpPr>
        <p:spPr/>
        <p:txBody>
          <a:bodyPr>
            <a:normAutofit lnSpcReduction="10000"/>
          </a:bodyPr>
          <a:lstStyle/>
          <a:p>
            <a:pPr marL="0" indent="0">
              <a:buNone/>
            </a:pPr>
            <a:r>
              <a:rPr lang="it-IT" sz="2400" dirty="0" smtClean="0"/>
              <a:t>VALID   	the </a:t>
            </a:r>
            <a:r>
              <a:rPr lang="it-IT" sz="2400" dirty="0" err="1" smtClean="0"/>
              <a:t>conclusion</a:t>
            </a:r>
            <a:r>
              <a:rPr lang="it-IT" sz="2400" dirty="0" smtClean="0"/>
              <a:t> </a:t>
            </a:r>
            <a:r>
              <a:rPr lang="it-IT" sz="2400" dirty="0" err="1" smtClean="0"/>
              <a:t>is</a:t>
            </a:r>
            <a:r>
              <a:rPr lang="it-IT" sz="2400" dirty="0" smtClean="0"/>
              <a:t> </a:t>
            </a:r>
            <a:r>
              <a:rPr lang="it-IT" sz="2400" i="1" dirty="0" err="1" smtClean="0"/>
              <a:t>logical</a:t>
            </a:r>
            <a:r>
              <a:rPr lang="it-IT" sz="2400" i="1" dirty="0" smtClean="0"/>
              <a:t> </a:t>
            </a:r>
            <a:r>
              <a:rPr lang="it-IT" sz="2400" i="1" dirty="0" err="1" smtClean="0"/>
              <a:t>consequence</a:t>
            </a:r>
            <a:r>
              <a:rPr lang="it-IT" sz="2400" dirty="0" smtClean="0"/>
              <a:t> of 	the </a:t>
            </a:r>
            <a:r>
              <a:rPr lang="it-IT" sz="2400" dirty="0" err="1" smtClean="0"/>
              <a:t>premises</a:t>
            </a:r>
            <a:r>
              <a:rPr lang="it-IT" sz="2400" dirty="0" smtClean="0"/>
              <a:t> 			</a:t>
            </a:r>
            <a:r>
              <a:rPr lang="it-IT" sz="2400" dirty="0" err="1" smtClean="0"/>
              <a:t>it</a:t>
            </a:r>
            <a:r>
              <a:rPr lang="it-IT" sz="2400" dirty="0" smtClean="0"/>
              <a:t> </a:t>
            </a:r>
            <a:r>
              <a:rPr lang="it-IT" sz="2400" dirty="0" err="1" smtClean="0"/>
              <a:t>necessarily</a:t>
            </a:r>
            <a:r>
              <a:rPr lang="it-IT" sz="2400" dirty="0" smtClean="0"/>
              <a:t> </a:t>
            </a:r>
            <a:r>
              <a:rPr lang="it-IT" sz="2400" dirty="0" err="1" smtClean="0"/>
              <a:t>follows</a:t>
            </a:r>
            <a:r>
              <a:rPr lang="it-IT" sz="2400" dirty="0" smtClean="0"/>
              <a:t> from the </a:t>
            </a:r>
            <a:r>
              <a:rPr lang="it-IT" sz="2400" dirty="0" err="1" smtClean="0"/>
              <a:t>premises</a:t>
            </a:r>
            <a:r>
              <a:rPr lang="it-IT" sz="2400" dirty="0" smtClean="0"/>
              <a:t> </a:t>
            </a:r>
          </a:p>
          <a:p>
            <a:pPr marL="0" indent="0">
              <a:buNone/>
            </a:pPr>
            <a:r>
              <a:rPr lang="it-IT" sz="2400" dirty="0"/>
              <a:t>	</a:t>
            </a:r>
            <a:r>
              <a:rPr lang="it-IT" sz="2400" dirty="0" smtClean="0"/>
              <a:t>		</a:t>
            </a:r>
            <a:r>
              <a:rPr lang="it-IT" sz="2400" dirty="0" err="1" smtClean="0"/>
              <a:t>not</a:t>
            </a:r>
            <a:r>
              <a:rPr lang="it-IT" sz="2400" dirty="0" smtClean="0"/>
              <a:t> </a:t>
            </a:r>
            <a:r>
              <a:rPr lang="it-IT" sz="2400" dirty="0" err="1" smtClean="0"/>
              <a:t>possible</a:t>
            </a:r>
            <a:r>
              <a:rPr lang="it-IT" sz="2400" dirty="0" smtClean="0"/>
              <a:t> </a:t>
            </a:r>
            <a:r>
              <a:rPr lang="it-IT" sz="2400" dirty="0" err="1" smtClean="0"/>
              <a:t>that</a:t>
            </a:r>
            <a:r>
              <a:rPr lang="it-IT" sz="2400" dirty="0" smtClean="0"/>
              <a:t> the </a:t>
            </a:r>
            <a:r>
              <a:rPr lang="it-IT" sz="2400" dirty="0" err="1" smtClean="0"/>
              <a:t>premises</a:t>
            </a:r>
            <a:r>
              <a:rPr lang="it-IT" sz="2400" dirty="0" smtClean="0"/>
              <a:t> are </a:t>
            </a:r>
            <a:r>
              <a:rPr lang="it-IT" sz="2400" dirty="0" err="1" smtClean="0"/>
              <a:t>true</a:t>
            </a:r>
            <a:r>
              <a:rPr lang="it-IT" sz="2400" dirty="0" smtClean="0"/>
              <a:t> and the 					</a:t>
            </a:r>
            <a:r>
              <a:rPr lang="it-IT" sz="2400" dirty="0" err="1" smtClean="0"/>
              <a:t>conclusion</a:t>
            </a:r>
            <a:r>
              <a:rPr lang="it-IT" sz="2400" dirty="0" smtClean="0"/>
              <a:t> false</a:t>
            </a:r>
            <a:endParaRPr lang="it-IT" sz="2400" dirty="0"/>
          </a:p>
          <a:p>
            <a:pPr marL="0" indent="0">
              <a:buNone/>
            </a:pPr>
            <a:endParaRPr lang="it-IT" sz="2400" dirty="0" smtClean="0"/>
          </a:p>
          <a:p>
            <a:pPr marL="0" indent="0">
              <a:buNone/>
            </a:pPr>
            <a:r>
              <a:rPr lang="it-IT" sz="2400" dirty="0" smtClean="0"/>
              <a:t>SOUND	the </a:t>
            </a:r>
            <a:r>
              <a:rPr lang="it-IT" sz="2400" dirty="0" err="1" smtClean="0"/>
              <a:t>argument</a:t>
            </a:r>
            <a:r>
              <a:rPr lang="it-IT" sz="2400" dirty="0" smtClean="0"/>
              <a:t> </a:t>
            </a:r>
            <a:r>
              <a:rPr lang="it-IT" sz="2400" dirty="0" err="1" smtClean="0"/>
              <a:t>is</a:t>
            </a:r>
            <a:r>
              <a:rPr lang="it-IT" sz="2400" dirty="0" smtClean="0"/>
              <a:t> </a:t>
            </a:r>
            <a:r>
              <a:rPr lang="it-IT" sz="2400" dirty="0" err="1" smtClean="0"/>
              <a:t>valid</a:t>
            </a:r>
            <a:r>
              <a:rPr lang="it-IT" sz="2400" dirty="0"/>
              <a:t> </a:t>
            </a:r>
            <a:r>
              <a:rPr lang="it-IT" sz="2400" dirty="0" smtClean="0"/>
              <a:t>AND the </a:t>
            </a:r>
            <a:r>
              <a:rPr lang="it-IT" sz="2400" dirty="0" err="1" smtClean="0"/>
              <a:t>premises</a:t>
            </a:r>
            <a:r>
              <a:rPr lang="it-IT" sz="2400" dirty="0" smtClean="0"/>
              <a:t> are </a:t>
            </a:r>
            <a:r>
              <a:rPr lang="it-IT" sz="2400" dirty="0" err="1" smtClean="0"/>
              <a:t>true</a:t>
            </a:r>
            <a:r>
              <a:rPr lang="it-IT" sz="2400" dirty="0" smtClean="0"/>
              <a:t> </a:t>
            </a:r>
            <a:br>
              <a:rPr lang="it-IT" sz="2400" dirty="0" smtClean="0"/>
            </a:br>
            <a:r>
              <a:rPr lang="it-IT" sz="2400" dirty="0" smtClean="0"/>
              <a:t>			(“</a:t>
            </a:r>
            <a:r>
              <a:rPr lang="it-IT" sz="2400" dirty="0" err="1" smtClean="0"/>
              <a:t>grounded</a:t>
            </a:r>
            <a:r>
              <a:rPr lang="it-IT" sz="2400" dirty="0" smtClean="0"/>
              <a:t>” [</a:t>
            </a:r>
            <a:r>
              <a:rPr lang="it-IT" sz="2400" dirty="0" err="1" smtClean="0"/>
              <a:t>it</a:t>
            </a:r>
            <a:r>
              <a:rPr lang="it-IT" sz="2400" dirty="0" smtClean="0"/>
              <a:t>: “fondato”])</a:t>
            </a:r>
          </a:p>
          <a:p>
            <a:pPr marL="0" indent="0">
              <a:buNone/>
            </a:pPr>
            <a:endParaRPr lang="it-IT" sz="2400" dirty="0"/>
          </a:p>
          <a:p>
            <a:pPr marL="0" indent="0">
              <a:buNone/>
            </a:pPr>
            <a:endParaRPr lang="it-IT" sz="2400" dirty="0" smtClean="0"/>
          </a:p>
          <a:p>
            <a:pPr marL="0" indent="0">
              <a:buNone/>
            </a:pPr>
            <a:r>
              <a:rPr lang="it-IT" sz="2400" dirty="0" smtClean="0"/>
              <a:t>GOOD		</a:t>
            </a:r>
            <a:r>
              <a:rPr lang="it-IT" sz="2400" dirty="0" err="1" smtClean="0"/>
              <a:t>valid</a:t>
            </a:r>
            <a:r>
              <a:rPr lang="it-IT" sz="2400" dirty="0" smtClean="0"/>
              <a:t>, sound, </a:t>
            </a:r>
            <a:r>
              <a:rPr lang="it-IT" sz="2400" dirty="0" err="1" smtClean="0"/>
              <a:t>but</a:t>
            </a:r>
            <a:r>
              <a:rPr lang="it-IT" sz="2400" dirty="0" smtClean="0"/>
              <a:t> </a:t>
            </a:r>
            <a:r>
              <a:rPr lang="it-IT" sz="2400" dirty="0" err="1" smtClean="0"/>
              <a:t>also</a:t>
            </a:r>
            <a:r>
              <a:rPr lang="it-IT" sz="2400" dirty="0" smtClean="0"/>
              <a:t> </a:t>
            </a:r>
            <a:r>
              <a:rPr lang="it-IT" sz="2400" dirty="0" err="1" smtClean="0"/>
              <a:t>psychologically</a:t>
            </a:r>
            <a:r>
              <a:rPr lang="it-IT" sz="2400" dirty="0" smtClean="0"/>
              <a:t> persuasive</a:t>
            </a:r>
          </a:p>
          <a:p>
            <a:pPr marL="0" indent="0">
              <a:buNone/>
            </a:pPr>
            <a:r>
              <a:rPr lang="it-IT" sz="2400" dirty="0"/>
              <a:t>	</a:t>
            </a:r>
            <a:r>
              <a:rPr lang="it-IT" sz="2400" dirty="0" smtClean="0"/>
              <a:t>		and </a:t>
            </a:r>
            <a:r>
              <a:rPr lang="it-IT" sz="2400" dirty="0" err="1" smtClean="0"/>
              <a:t>pragmatically</a:t>
            </a:r>
            <a:r>
              <a:rPr lang="it-IT" sz="2400" dirty="0" smtClean="0"/>
              <a:t> </a:t>
            </a:r>
            <a:r>
              <a:rPr lang="it-IT" sz="2400" dirty="0" err="1" smtClean="0"/>
              <a:t>interesting</a:t>
            </a:r>
            <a:endParaRPr lang="it-IT" sz="2400" dirty="0" smtClean="0"/>
          </a:p>
          <a:p>
            <a:pPr marL="0" indent="0">
              <a:buNone/>
            </a:pPr>
            <a:endParaRPr lang="it-IT" sz="2400" dirty="0"/>
          </a:p>
          <a:p>
            <a:pPr marL="0" indent="0">
              <a:buNone/>
            </a:pPr>
            <a:endParaRPr lang="it-IT" sz="2400" dirty="0" smtClean="0"/>
          </a:p>
        </p:txBody>
      </p:sp>
    </p:spTree>
    <p:extLst>
      <p:ext uri="{BB962C8B-B14F-4D97-AF65-F5344CB8AC3E}">
        <p14:creationId xmlns:p14="http://schemas.microsoft.com/office/powerpoint/2010/main" val="29057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other</a:t>
            </a:r>
            <a:r>
              <a:rPr lang="it-IT" dirty="0" smtClean="0"/>
              <a:t> side</a:t>
            </a:r>
            <a:endParaRPr lang="it-IT" dirty="0"/>
          </a:p>
        </p:txBody>
      </p:sp>
      <p:sp>
        <p:nvSpPr>
          <p:cNvPr id="5" name="Segnaposto contenuto 4"/>
          <p:cNvSpPr>
            <a:spLocks noGrp="1"/>
          </p:cNvSpPr>
          <p:nvPr>
            <p:ph idx="1"/>
          </p:nvPr>
        </p:nvSpPr>
        <p:spPr/>
        <p:txBody>
          <a:bodyPr>
            <a:normAutofit/>
          </a:bodyPr>
          <a:lstStyle/>
          <a:p>
            <a:pPr marL="0" indent="0">
              <a:buNone/>
            </a:pPr>
            <a:r>
              <a:rPr lang="it-IT" sz="2400" dirty="0" smtClean="0"/>
              <a:t>INVALID 		The </a:t>
            </a:r>
            <a:r>
              <a:rPr lang="it-IT" sz="2400" dirty="0" err="1" smtClean="0"/>
              <a:t>conclusion</a:t>
            </a:r>
            <a:r>
              <a:rPr lang="it-IT" sz="2400" dirty="0" smtClean="0"/>
              <a:t> </a:t>
            </a:r>
            <a:r>
              <a:rPr lang="it-IT" sz="2400" dirty="0" err="1" smtClean="0"/>
              <a:t>does</a:t>
            </a:r>
            <a:r>
              <a:rPr lang="it-IT" sz="2400" dirty="0" smtClean="0"/>
              <a:t> </a:t>
            </a:r>
            <a:r>
              <a:rPr lang="it-IT" sz="2400" dirty="0" err="1" smtClean="0"/>
              <a:t>not</a:t>
            </a:r>
            <a:r>
              <a:rPr lang="it-IT" sz="2400" dirty="0" smtClean="0"/>
              <a:t> </a:t>
            </a:r>
            <a:r>
              <a:rPr lang="it-IT" sz="2400" dirty="0" err="1" smtClean="0"/>
              <a:t>follow</a:t>
            </a:r>
            <a:r>
              <a:rPr lang="it-IT" sz="2400" dirty="0" smtClean="0"/>
              <a:t> from the </a:t>
            </a:r>
            <a:r>
              <a:rPr lang="it-IT" sz="2400" dirty="0" err="1" smtClean="0"/>
              <a:t>premises</a:t>
            </a:r>
            <a:endParaRPr lang="it-IT" sz="2400" dirty="0" smtClean="0"/>
          </a:p>
          <a:p>
            <a:pPr marL="0" indent="0">
              <a:buNone/>
            </a:pPr>
            <a:endParaRPr lang="it-IT" sz="2400" dirty="0"/>
          </a:p>
          <a:p>
            <a:pPr marL="0" indent="0">
              <a:buNone/>
            </a:pPr>
            <a:endParaRPr lang="it-IT" sz="2400" dirty="0" smtClean="0"/>
          </a:p>
          <a:p>
            <a:pPr marL="0" indent="0">
              <a:buNone/>
            </a:pPr>
            <a:r>
              <a:rPr lang="it-IT" sz="2400" dirty="0" smtClean="0"/>
              <a:t>UNSOUND		</a:t>
            </a:r>
            <a:r>
              <a:rPr lang="it-IT" sz="2400" dirty="0" err="1" smtClean="0"/>
              <a:t>Invalid</a:t>
            </a:r>
            <a:r>
              <a:rPr lang="it-IT" sz="2400" dirty="0" smtClean="0"/>
              <a:t>, or </a:t>
            </a:r>
            <a:r>
              <a:rPr lang="it-IT" sz="2400" dirty="0" err="1" smtClean="0"/>
              <a:t>valid</a:t>
            </a:r>
            <a:r>
              <a:rPr lang="it-IT" sz="2400" dirty="0" smtClean="0"/>
              <a:t> </a:t>
            </a:r>
            <a:r>
              <a:rPr lang="it-IT" sz="2400" dirty="0" err="1" smtClean="0"/>
              <a:t>but</a:t>
            </a:r>
            <a:r>
              <a:rPr lang="it-IT" sz="2400" dirty="0" smtClean="0"/>
              <a:t> with false </a:t>
            </a:r>
            <a:r>
              <a:rPr lang="it-IT" sz="2400" dirty="0" err="1" smtClean="0"/>
              <a:t>premises</a:t>
            </a:r>
            <a:endParaRPr lang="it-IT" sz="2400" dirty="0" smtClean="0"/>
          </a:p>
          <a:p>
            <a:pPr marL="0" indent="0">
              <a:buNone/>
            </a:pPr>
            <a:endParaRPr lang="it-IT" sz="2400" dirty="0"/>
          </a:p>
          <a:p>
            <a:pPr marL="0" indent="0">
              <a:buNone/>
            </a:pPr>
            <a:endParaRPr lang="it-IT" sz="2400" dirty="0" smtClean="0"/>
          </a:p>
          <a:p>
            <a:pPr marL="0" indent="0">
              <a:buNone/>
            </a:pPr>
            <a:r>
              <a:rPr lang="it-IT" sz="2400" dirty="0" smtClean="0"/>
              <a:t>FALLACIOUS 	</a:t>
            </a:r>
            <a:r>
              <a:rPr lang="it-IT" sz="2400" dirty="0" err="1" smtClean="0"/>
              <a:t>invalid</a:t>
            </a:r>
            <a:r>
              <a:rPr lang="it-IT" sz="2400" dirty="0" smtClean="0"/>
              <a:t> or </a:t>
            </a:r>
            <a:r>
              <a:rPr lang="it-IT" sz="2400" dirty="0" err="1" smtClean="0"/>
              <a:t>unsound</a:t>
            </a:r>
            <a:r>
              <a:rPr lang="it-IT" sz="2400" dirty="0" smtClean="0"/>
              <a:t>, </a:t>
            </a:r>
            <a:br>
              <a:rPr lang="it-IT" sz="2400" dirty="0" smtClean="0"/>
            </a:br>
            <a:r>
              <a:rPr lang="it-IT" sz="2400" dirty="0" smtClean="0"/>
              <a:t>				</a:t>
            </a:r>
            <a:r>
              <a:rPr lang="it-IT" sz="2400" dirty="0" err="1" smtClean="0"/>
              <a:t>but</a:t>
            </a:r>
            <a:r>
              <a:rPr lang="it-IT" sz="2400" dirty="0" smtClean="0"/>
              <a:t> </a:t>
            </a:r>
            <a:r>
              <a:rPr lang="it-IT" sz="2400" dirty="0" err="1" smtClean="0"/>
              <a:t>psychologically</a:t>
            </a:r>
            <a:r>
              <a:rPr lang="it-IT" sz="2400" dirty="0" smtClean="0"/>
              <a:t> </a:t>
            </a:r>
            <a:r>
              <a:rPr lang="it-IT" sz="2400" dirty="0" err="1" smtClean="0"/>
              <a:t>plausible</a:t>
            </a:r>
            <a:endParaRPr lang="it-IT" sz="2400" dirty="0"/>
          </a:p>
        </p:txBody>
      </p:sp>
    </p:spTree>
    <p:extLst>
      <p:ext uri="{BB962C8B-B14F-4D97-AF65-F5344CB8AC3E}">
        <p14:creationId xmlns:p14="http://schemas.microsoft.com/office/powerpoint/2010/main" val="33122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Working</a:t>
            </a:r>
            <a:r>
              <a:rPr lang="it-IT" dirty="0" smtClean="0"/>
              <a:t> with an </a:t>
            </a:r>
            <a:r>
              <a:rPr lang="it-IT" dirty="0" err="1" smtClean="0"/>
              <a:t>example</a:t>
            </a:r>
            <a:endParaRPr lang="it-IT" dirty="0"/>
          </a:p>
        </p:txBody>
      </p:sp>
      <p:sp>
        <p:nvSpPr>
          <p:cNvPr id="3" name="Segnaposto contenuto 2"/>
          <p:cNvSpPr>
            <a:spLocks noGrp="1"/>
          </p:cNvSpPr>
          <p:nvPr>
            <p:ph idx="1"/>
          </p:nvPr>
        </p:nvSpPr>
        <p:spPr/>
        <p:txBody>
          <a:bodyPr>
            <a:normAutofit fontScale="92500" lnSpcReduction="10000"/>
          </a:bodyPr>
          <a:lstStyle/>
          <a:p>
            <a:pPr marL="571500" indent="-571500">
              <a:buAutoNum type="romanUcPeriod"/>
            </a:pPr>
            <a:r>
              <a:rPr lang="it-IT" dirty="0" smtClean="0"/>
              <a:t>Kant </a:t>
            </a:r>
            <a:r>
              <a:rPr lang="it-IT" i="1" dirty="0" err="1" smtClean="0"/>
              <a:t>Kritik</a:t>
            </a:r>
            <a:r>
              <a:rPr lang="it-IT" i="1" dirty="0" smtClean="0"/>
              <a:t> </a:t>
            </a:r>
            <a:r>
              <a:rPr lang="it-IT" i="1" dirty="0" err="1" smtClean="0"/>
              <a:t>der</a:t>
            </a:r>
            <a:r>
              <a:rPr lang="it-IT" i="1" dirty="0" smtClean="0"/>
              <a:t> </a:t>
            </a:r>
            <a:r>
              <a:rPr lang="it-IT" i="1" dirty="0" err="1" smtClean="0"/>
              <a:t>Urteilskraft</a:t>
            </a:r>
            <a:endParaRPr lang="it-IT" i="1" dirty="0" smtClean="0"/>
          </a:p>
          <a:p>
            <a:pPr marL="0" indent="0">
              <a:buNone/>
            </a:pPr>
            <a:r>
              <a:rPr lang="en-US" dirty="0"/>
              <a:t>There attaches to Music a certain want of urbanity from the fact that, chiefly from the character of its instruments, it extends its influence further than is desired (in the </a:t>
            </a:r>
            <a:r>
              <a:rPr lang="en-US" dirty="0" err="1"/>
              <a:t>neighbourhood</a:t>
            </a:r>
            <a:r>
              <a:rPr lang="en-US" dirty="0"/>
              <a:t>), and so as it were obtrudes itself, and does violence to the freedom of others who are not of the musical company. The Arts which appeal to the eyes do not do this; for we need only turn our eyes away, if we wish to avoid being impressed.</a:t>
            </a:r>
          </a:p>
          <a:p>
            <a:pPr marL="0" indent="0">
              <a:buNone/>
            </a:pPr>
            <a:endParaRPr lang="it-IT" dirty="0"/>
          </a:p>
        </p:txBody>
      </p:sp>
    </p:spTree>
    <p:extLst>
      <p:ext uri="{BB962C8B-B14F-4D97-AF65-F5344CB8AC3E}">
        <p14:creationId xmlns:p14="http://schemas.microsoft.com/office/powerpoint/2010/main" val="1718814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Making</a:t>
            </a:r>
            <a:r>
              <a:rPr lang="it-IT" dirty="0" smtClean="0"/>
              <a:t> the </a:t>
            </a:r>
            <a:r>
              <a:rPr lang="it-IT" dirty="0" err="1" smtClean="0"/>
              <a:t>premises</a:t>
            </a:r>
            <a:r>
              <a:rPr lang="it-IT" dirty="0" smtClean="0"/>
              <a:t> </a:t>
            </a:r>
            <a:r>
              <a:rPr lang="it-IT" dirty="0" err="1" smtClean="0"/>
              <a:t>clear</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en-US" dirty="0"/>
              <a:t>(1) Music has a want for urbanity</a:t>
            </a:r>
          </a:p>
          <a:p>
            <a:pPr marL="0" indent="0">
              <a:buNone/>
            </a:pPr>
            <a:r>
              <a:rPr lang="en-US" dirty="0"/>
              <a:t>(2) The cause of (1) is that music extends its influence further that people desire (further that Kant desires </a:t>
            </a:r>
            <a:r>
              <a:rPr lang="en-US" dirty="0">
                <a:sym typeface="Wingdings"/>
              </a:rPr>
              <a:t></a:t>
            </a:r>
            <a:r>
              <a:rPr lang="en-US" dirty="0"/>
              <a:t>)</a:t>
            </a:r>
          </a:p>
          <a:p>
            <a:pPr marL="0" indent="0">
              <a:buNone/>
            </a:pPr>
            <a:r>
              <a:rPr lang="en-US" dirty="0"/>
              <a:t>(3) By (2) music does violence to freedom (of not listening)</a:t>
            </a:r>
          </a:p>
          <a:p>
            <a:pPr marL="0" indent="0">
              <a:buNone/>
            </a:pPr>
            <a:r>
              <a:rPr lang="en-US" dirty="0"/>
              <a:t>(4) Visual arts do not </a:t>
            </a:r>
            <a:r>
              <a:rPr lang="en-US" dirty="0" smtClean="0"/>
              <a:t>do </a:t>
            </a:r>
            <a:r>
              <a:rPr lang="en-US" dirty="0"/>
              <a:t>violence to freedom (of not seeing)</a:t>
            </a:r>
          </a:p>
          <a:p>
            <a:pPr marL="0" indent="0">
              <a:buNone/>
            </a:pPr>
            <a:r>
              <a:rPr lang="en-US" dirty="0"/>
              <a:t>(5) (4) is justified by the </a:t>
            </a:r>
            <a:r>
              <a:rPr lang="en-US" dirty="0" smtClean="0"/>
              <a:t>possibility </a:t>
            </a:r>
            <a:r>
              <a:rPr lang="en-US" dirty="0"/>
              <a:t>to turn our eyes away, not our ears</a:t>
            </a:r>
          </a:p>
          <a:p>
            <a:pPr marL="0" indent="0">
              <a:buNone/>
            </a:pPr>
            <a:r>
              <a:rPr lang="en-US" dirty="0"/>
              <a:t>(6) We </a:t>
            </a:r>
            <a:r>
              <a:rPr lang="en-US" dirty="0" smtClean="0"/>
              <a:t>cannot </a:t>
            </a:r>
            <a:r>
              <a:rPr lang="en-US" dirty="0"/>
              <a:t>avoid music</a:t>
            </a:r>
          </a:p>
          <a:p>
            <a:pPr marL="0" indent="0">
              <a:buNone/>
            </a:pPr>
            <a:r>
              <a:rPr lang="en-US" dirty="0"/>
              <a:t>-----</a:t>
            </a:r>
          </a:p>
          <a:p>
            <a:pPr marL="0" indent="0">
              <a:buNone/>
            </a:pPr>
            <a:r>
              <a:rPr lang="en-US" dirty="0"/>
              <a:t>Music in inferior to visual arts</a:t>
            </a:r>
          </a:p>
          <a:p>
            <a:pPr marL="0" indent="0">
              <a:buNone/>
            </a:pPr>
            <a:endParaRPr lang="it-IT" dirty="0" smtClean="0"/>
          </a:p>
        </p:txBody>
      </p:sp>
    </p:spTree>
    <p:extLst>
      <p:ext uri="{BB962C8B-B14F-4D97-AF65-F5344CB8AC3E}">
        <p14:creationId xmlns:p14="http://schemas.microsoft.com/office/powerpoint/2010/main" val="9912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TotalTime>
  <Words>567</Words>
  <Application>Microsoft Macintosh PowerPoint</Application>
  <PresentationFormat>Presentazione su schermo (4:3)</PresentationFormat>
  <Paragraphs>140</Paragraphs>
  <Slides>16</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Calibri</vt:lpstr>
      <vt:lpstr>Mangal</vt:lpstr>
      <vt:lpstr>Wingdings</vt:lpstr>
      <vt:lpstr>Arial</vt:lpstr>
      <vt:lpstr>Tema di Office</vt:lpstr>
      <vt:lpstr>arguments</vt:lpstr>
      <vt:lpstr>Structure of an argument</vt:lpstr>
      <vt:lpstr>https://www.youtube.com/watch?v=kQFKtI6gn9Y</vt:lpstr>
      <vt:lpstr>Kinds of arguments</vt:lpstr>
      <vt:lpstr>Examples deduction                                  induction     </vt:lpstr>
      <vt:lpstr>Deductive arguments</vt:lpstr>
      <vt:lpstr>The other side</vt:lpstr>
      <vt:lpstr>Working with an example</vt:lpstr>
      <vt:lpstr>Making the premises clear</vt:lpstr>
      <vt:lpstr>Missing premise</vt:lpstr>
      <vt:lpstr>Unexpressed warrants</vt:lpstr>
      <vt:lpstr>Negative and positive freedom</vt:lpstr>
      <vt:lpstr>Counterargument</vt:lpstr>
      <vt:lpstr>comment</vt:lpstr>
      <vt:lpstr>Expressed warrants</vt:lpstr>
      <vt:lpstr>References</vt:lpstr>
    </vt:vector>
  </TitlesOfParts>
  <Company>laotze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arguments</dc:title>
  <dc:creator>lao tze</dc:creator>
  <cp:lastModifiedBy>Utente di Microsoft Office</cp:lastModifiedBy>
  <cp:revision>24</cp:revision>
  <dcterms:created xsi:type="dcterms:W3CDTF">2018-01-14T18:02:54Z</dcterms:created>
  <dcterms:modified xsi:type="dcterms:W3CDTF">2018-02-02T19:11:10Z</dcterms:modified>
</cp:coreProperties>
</file>